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2" r:id="rId9"/>
    <p:sldId id="298" r:id="rId10"/>
    <p:sldId id="265" r:id="rId11"/>
    <p:sldId id="267" r:id="rId12"/>
    <p:sldId id="266" r:id="rId13"/>
    <p:sldId id="268" r:id="rId14"/>
    <p:sldId id="271" r:id="rId15"/>
    <p:sldId id="269" r:id="rId16"/>
    <p:sldId id="272" r:id="rId17"/>
    <p:sldId id="273" r:id="rId18"/>
    <p:sldId id="274" r:id="rId19"/>
    <p:sldId id="275" r:id="rId20"/>
    <p:sldId id="276" r:id="rId21"/>
    <p:sldId id="278" r:id="rId22"/>
    <p:sldId id="277" r:id="rId23"/>
    <p:sldId id="279" r:id="rId24"/>
    <p:sldId id="270" r:id="rId25"/>
    <p:sldId id="281" r:id="rId26"/>
    <p:sldId id="283" r:id="rId27"/>
    <p:sldId id="282" r:id="rId28"/>
    <p:sldId id="284" r:id="rId29"/>
    <p:sldId id="285" r:id="rId30"/>
    <p:sldId id="286" r:id="rId31"/>
    <p:sldId id="287" r:id="rId32"/>
    <p:sldId id="289" r:id="rId33"/>
    <p:sldId id="290" r:id="rId34"/>
    <p:sldId id="295" r:id="rId35"/>
    <p:sldId id="293" r:id="rId36"/>
    <p:sldId id="292" r:id="rId37"/>
    <p:sldId id="294" r:id="rId38"/>
    <p:sldId id="297" r:id="rId39"/>
    <p:sldId id="296" r:id="rId40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C3E2E6-5E4B-4C93-9E9A-C5756BA396E5}" v="1" dt="2023-09-22T14:16:27.7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s Maillot" userId="fa14b39d-e966-4ebb-a436-4f96f84b9577" providerId="ADAL" clId="{F2C45B4F-DB2F-4BC3-B7A7-FA1B75009343}"/>
    <pc:docChg chg="custSel delSld modSld sldOrd">
      <pc:chgData name="Marcos Maillot" userId="fa14b39d-e966-4ebb-a436-4f96f84b9577" providerId="ADAL" clId="{F2C45B4F-DB2F-4BC3-B7A7-FA1B75009343}" dt="2023-05-31T20:11:48.063" v="91" actId="47"/>
      <pc:docMkLst>
        <pc:docMk/>
      </pc:docMkLst>
      <pc:sldChg chg="modSp mod">
        <pc:chgData name="Marcos Maillot" userId="fa14b39d-e966-4ebb-a436-4f96f84b9577" providerId="ADAL" clId="{F2C45B4F-DB2F-4BC3-B7A7-FA1B75009343}" dt="2023-05-31T20:08:28.523" v="90" actId="6549"/>
        <pc:sldMkLst>
          <pc:docMk/>
          <pc:sldMk cId="1551735316" sldId="262"/>
        </pc:sldMkLst>
        <pc:spChg chg="mod">
          <ac:chgData name="Marcos Maillot" userId="fa14b39d-e966-4ebb-a436-4f96f84b9577" providerId="ADAL" clId="{F2C45B4F-DB2F-4BC3-B7A7-FA1B75009343}" dt="2023-05-31T20:08:28.523" v="90" actId="6549"/>
          <ac:spMkLst>
            <pc:docMk/>
            <pc:sldMk cId="1551735316" sldId="262"/>
            <ac:spMk id="8" creationId="{00000000-0000-0000-0000-000000000000}"/>
          </ac:spMkLst>
        </pc:spChg>
      </pc:sldChg>
      <pc:sldChg chg="addSp modSp mod ord">
        <pc:chgData name="Marcos Maillot" userId="fa14b39d-e966-4ebb-a436-4f96f84b9577" providerId="ADAL" clId="{F2C45B4F-DB2F-4BC3-B7A7-FA1B75009343}" dt="2023-05-31T20:07:34.154" v="6" actId="20577"/>
        <pc:sldMkLst>
          <pc:docMk/>
          <pc:sldMk cId="2808816487" sldId="267"/>
        </pc:sldMkLst>
        <pc:spChg chg="add mod">
          <ac:chgData name="Marcos Maillot" userId="fa14b39d-e966-4ebb-a436-4f96f84b9577" providerId="ADAL" clId="{F2C45B4F-DB2F-4BC3-B7A7-FA1B75009343}" dt="2023-05-31T20:07:34.154" v="6" actId="20577"/>
          <ac:spMkLst>
            <pc:docMk/>
            <pc:sldMk cId="2808816487" sldId="267"/>
            <ac:spMk id="5" creationId="{31E7AFE7-2816-0F03-BAC7-25388BCA4EEE}"/>
          </ac:spMkLst>
        </pc:spChg>
      </pc:sldChg>
      <pc:sldChg chg="del">
        <pc:chgData name="Marcos Maillot" userId="fa14b39d-e966-4ebb-a436-4f96f84b9577" providerId="ADAL" clId="{F2C45B4F-DB2F-4BC3-B7A7-FA1B75009343}" dt="2023-05-31T20:11:48.063" v="91" actId="47"/>
        <pc:sldMkLst>
          <pc:docMk/>
          <pc:sldMk cId="3116590115" sldId="291"/>
        </pc:sldMkLst>
      </pc:sldChg>
    </pc:docChg>
  </pc:docChgLst>
  <pc:docChgLst>
    <pc:chgData name="Marcos Maillot" userId="fa14b39d-e966-4ebb-a436-4f96f84b9577" providerId="ADAL" clId="{B019CF1C-D6C9-4FCC-AEF1-3F7A9724F25E}"/>
    <pc:docChg chg="custSel addSld modSld sldOrd">
      <pc:chgData name="Marcos Maillot" userId="fa14b39d-e966-4ebb-a436-4f96f84b9577" providerId="ADAL" clId="{B019CF1C-D6C9-4FCC-AEF1-3F7A9724F25E}" dt="2022-11-18T00:09:51.186" v="190" actId="20577"/>
      <pc:docMkLst>
        <pc:docMk/>
      </pc:docMkLst>
      <pc:sldChg chg="modSp mod">
        <pc:chgData name="Marcos Maillot" userId="fa14b39d-e966-4ebb-a436-4f96f84b9577" providerId="ADAL" clId="{B019CF1C-D6C9-4FCC-AEF1-3F7A9724F25E}" dt="2022-11-17T18:31:03.874" v="5"/>
        <pc:sldMkLst>
          <pc:docMk/>
          <pc:sldMk cId="787285808" sldId="256"/>
        </pc:sldMkLst>
        <pc:spChg chg="mod">
          <ac:chgData name="Marcos Maillot" userId="fa14b39d-e966-4ebb-a436-4f96f84b9577" providerId="ADAL" clId="{B019CF1C-D6C9-4FCC-AEF1-3F7A9724F25E}" dt="2022-11-17T18:31:03.874" v="5"/>
          <ac:spMkLst>
            <pc:docMk/>
            <pc:sldMk cId="787285808" sldId="256"/>
            <ac:spMk id="6" creationId="{00000000-0000-0000-0000-000000000000}"/>
          </ac:spMkLst>
        </pc:spChg>
        <pc:spChg chg="mod">
          <ac:chgData name="Marcos Maillot" userId="fa14b39d-e966-4ebb-a436-4f96f84b9577" providerId="ADAL" clId="{B019CF1C-D6C9-4FCC-AEF1-3F7A9724F25E}" dt="2022-11-17T18:30:49.323" v="4"/>
          <ac:spMkLst>
            <pc:docMk/>
            <pc:sldMk cId="787285808" sldId="256"/>
            <ac:spMk id="8" creationId="{00000000-0000-0000-0000-000000000000}"/>
          </ac:spMkLst>
        </pc:spChg>
      </pc:sldChg>
      <pc:sldChg chg="modSp mod">
        <pc:chgData name="Marcos Maillot" userId="fa14b39d-e966-4ebb-a436-4f96f84b9577" providerId="ADAL" clId="{B019CF1C-D6C9-4FCC-AEF1-3F7A9724F25E}" dt="2022-11-17T18:30:36.656" v="2" actId="27636"/>
        <pc:sldMkLst>
          <pc:docMk/>
          <pc:sldMk cId="3126881724" sldId="258"/>
        </pc:sldMkLst>
        <pc:spChg chg="mod">
          <ac:chgData name="Marcos Maillot" userId="fa14b39d-e966-4ebb-a436-4f96f84b9577" providerId="ADAL" clId="{B019CF1C-D6C9-4FCC-AEF1-3F7A9724F25E}" dt="2022-11-17T18:30:36.656" v="2" actId="27636"/>
          <ac:spMkLst>
            <pc:docMk/>
            <pc:sldMk cId="3126881724" sldId="258"/>
            <ac:spMk id="6" creationId="{00000000-0000-0000-0000-000000000000}"/>
          </ac:spMkLst>
        </pc:spChg>
      </pc:sldChg>
      <pc:sldChg chg="modSp mod">
        <pc:chgData name="Marcos Maillot" userId="fa14b39d-e966-4ebb-a436-4f96f84b9577" providerId="ADAL" clId="{B019CF1C-D6C9-4FCC-AEF1-3F7A9724F25E}" dt="2022-11-17T18:30:36.664" v="3" actId="27636"/>
        <pc:sldMkLst>
          <pc:docMk/>
          <pc:sldMk cId="363320098" sldId="260"/>
        </pc:sldMkLst>
        <pc:spChg chg="mod">
          <ac:chgData name="Marcos Maillot" userId="fa14b39d-e966-4ebb-a436-4f96f84b9577" providerId="ADAL" clId="{B019CF1C-D6C9-4FCC-AEF1-3F7A9724F25E}" dt="2022-11-17T18:30:36.664" v="3" actId="27636"/>
          <ac:spMkLst>
            <pc:docMk/>
            <pc:sldMk cId="363320098" sldId="260"/>
            <ac:spMk id="4" creationId="{00000000-0000-0000-0000-000000000000}"/>
          </ac:spMkLst>
        </pc:spChg>
      </pc:sldChg>
      <pc:sldChg chg="addSp delSp modSp mod">
        <pc:chgData name="Marcos Maillot" userId="fa14b39d-e966-4ebb-a436-4f96f84b9577" providerId="ADAL" clId="{B019CF1C-D6C9-4FCC-AEF1-3F7A9724F25E}" dt="2022-11-17T18:45:50.843" v="157" actId="478"/>
        <pc:sldMkLst>
          <pc:docMk/>
          <pc:sldMk cId="1551735316" sldId="262"/>
        </pc:sldMkLst>
        <pc:spChg chg="add del mod">
          <ac:chgData name="Marcos Maillot" userId="fa14b39d-e966-4ebb-a436-4f96f84b9577" providerId="ADAL" clId="{B019CF1C-D6C9-4FCC-AEF1-3F7A9724F25E}" dt="2022-11-17T18:45:50.843" v="157" actId="478"/>
          <ac:spMkLst>
            <pc:docMk/>
            <pc:sldMk cId="1551735316" sldId="262"/>
            <ac:spMk id="3" creationId="{A52409D7-F7E2-BD19-9AFF-507D3A765164}"/>
          </ac:spMkLst>
        </pc:spChg>
        <pc:picChg chg="add del mod">
          <ac:chgData name="Marcos Maillot" userId="fa14b39d-e966-4ebb-a436-4f96f84b9577" providerId="ADAL" clId="{B019CF1C-D6C9-4FCC-AEF1-3F7A9724F25E}" dt="2022-11-17T18:45:48.882" v="156" actId="478"/>
          <ac:picMkLst>
            <pc:docMk/>
            <pc:sldMk cId="1551735316" sldId="262"/>
            <ac:picMk id="5" creationId="{EE18C59C-C8F3-58D0-2312-B4B286BE1F48}"/>
          </ac:picMkLst>
        </pc:picChg>
      </pc:sldChg>
      <pc:sldChg chg="addSp modSp mod">
        <pc:chgData name="Marcos Maillot" userId="fa14b39d-e966-4ebb-a436-4f96f84b9577" providerId="ADAL" clId="{B019CF1C-D6C9-4FCC-AEF1-3F7A9724F25E}" dt="2022-11-17T18:47:52.570" v="182" actId="1076"/>
        <pc:sldMkLst>
          <pc:docMk/>
          <pc:sldMk cId="2808816487" sldId="267"/>
        </pc:sldMkLst>
        <pc:picChg chg="mod modCrop">
          <ac:chgData name="Marcos Maillot" userId="fa14b39d-e966-4ebb-a436-4f96f84b9577" providerId="ADAL" clId="{B019CF1C-D6C9-4FCC-AEF1-3F7A9724F25E}" dt="2022-11-17T18:47:40.451" v="179" actId="732"/>
          <ac:picMkLst>
            <pc:docMk/>
            <pc:sldMk cId="2808816487" sldId="267"/>
            <ac:picMk id="2" creationId="{00000000-0000-0000-0000-000000000000}"/>
          </ac:picMkLst>
        </pc:picChg>
        <pc:picChg chg="add mod modCrop">
          <ac:chgData name="Marcos Maillot" userId="fa14b39d-e966-4ebb-a436-4f96f84b9577" providerId="ADAL" clId="{B019CF1C-D6C9-4FCC-AEF1-3F7A9724F25E}" dt="2022-11-17T18:47:52.570" v="182" actId="1076"/>
          <ac:picMkLst>
            <pc:docMk/>
            <pc:sldMk cId="2808816487" sldId="267"/>
            <ac:picMk id="4" creationId="{72D1E4B9-4146-F881-78DC-90491CFD88E6}"/>
          </ac:picMkLst>
        </pc:picChg>
      </pc:sldChg>
      <pc:sldChg chg="modSp mod">
        <pc:chgData name="Marcos Maillot" userId="fa14b39d-e966-4ebb-a436-4f96f84b9577" providerId="ADAL" clId="{B019CF1C-D6C9-4FCC-AEF1-3F7A9724F25E}" dt="2022-11-18T00:09:51.186" v="190" actId="20577"/>
        <pc:sldMkLst>
          <pc:docMk/>
          <pc:sldMk cId="2397839318" sldId="284"/>
        </pc:sldMkLst>
        <pc:spChg chg="mod">
          <ac:chgData name="Marcos Maillot" userId="fa14b39d-e966-4ebb-a436-4f96f84b9577" providerId="ADAL" clId="{B019CF1C-D6C9-4FCC-AEF1-3F7A9724F25E}" dt="2022-11-18T00:09:51.186" v="190" actId="20577"/>
          <ac:spMkLst>
            <pc:docMk/>
            <pc:sldMk cId="2397839318" sldId="284"/>
            <ac:spMk id="7" creationId="{00000000-0000-0000-0000-000000000000}"/>
          </ac:spMkLst>
        </pc:spChg>
      </pc:sldChg>
      <pc:sldChg chg="modSp">
        <pc:chgData name="Marcos Maillot" userId="fa14b39d-e966-4ebb-a436-4f96f84b9577" providerId="ADAL" clId="{B019CF1C-D6C9-4FCC-AEF1-3F7A9724F25E}" dt="2022-11-17T18:30:49.323" v="4"/>
        <pc:sldMkLst>
          <pc:docMk/>
          <pc:sldMk cId="913420097" sldId="286"/>
        </pc:sldMkLst>
        <pc:spChg chg="mod">
          <ac:chgData name="Marcos Maillot" userId="fa14b39d-e966-4ebb-a436-4f96f84b9577" providerId="ADAL" clId="{B019CF1C-D6C9-4FCC-AEF1-3F7A9724F25E}" dt="2022-11-17T18:30:49.323" v="4"/>
          <ac:spMkLst>
            <pc:docMk/>
            <pc:sldMk cId="913420097" sldId="286"/>
            <ac:spMk id="4" creationId="{00000000-0000-0000-0000-000000000000}"/>
          </ac:spMkLst>
        </pc:spChg>
      </pc:sldChg>
      <pc:sldChg chg="modSp mod">
        <pc:chgData name="Marcos Maillot" userId="fa14b39d-e966-4ebb-a436-4f96f84b9577" providerId="ADAL" clId="{B019CF1C-D6C9-4FCC-AEF1-3F7A9724F25E}" dt="2022-11-17T18:32:10.384" v="7" actId="14100"/>
        <pc:sldMkLst>
          <pc:docMk/>
          <pc:sldMk cId="1420685503" sldId="292"/>
        </pc:sldMkLst>
        <pc:picChg chg="mod">
          <ac:chgData name="Marcos Maillot" userId="fa14b39d-e966-4ebb-a436-4f96f84b9577" providerId="ADAL" clId="{B019CF1C-D6C9-4FCC-AEF1-3F7A9724F25E}" dt="2022-11-17T18:32:10.384" v="7" actId="14100"/>
          <ac:picMkLst>
            <pc:docMk/>
            <pc:sldMk cId="1420685503" sldId="292"/>
            <ac:picMk id="3" creationId="{00000000-0000-0000-0000-000000000000}"/>
          </ac:picMkLst>
        </pc:picChg>
      </pc:sldChg>
      <pc:sldChg chg="delSp modSp mod ord">
        <pc:chgData name="Marcos Maillot" userId="fa14b39d-e966-4ebb-a436-4f96f84b9577" providerId="ADAL" clId="{B019CF1C-D6C9-4FCC-AEF1-3F7A9724F25E}" dt="2022-11-17T18:52:56.607" v="187"/>
        <pc:sldMkLst>
          <pc:docMk/>
          <pc:sldMk cId="1994606116" sldId="294"/>
        </pc:sldMkLst>
        <pc:spChg chg="del">
          <ac:chgData name="Marcos Maillot" userId="fa14b39d-e966-4ebb-a436-4f96f84b9577" providerId="ADAL" clId="{B019CF1C-D6C9-4FCC-AEF1-3F7A9724F25E}" dt="2022-11-17T18:52:52.638" v="185" actId="478"/>
          <ac:spMkLst>
            <pc:docMk/>
            <pc:sldMk cId="1994606116" sldId="294"/>
            <ac:spMk id="2" creationId="{00000000-0000-0000-0000-000000000000}"/>
          </ac:spMkLst>
        </pc:spChg>
        <pc:spChg chg="mod">
          <ac:chgData name="Marcos Maillot" userId="fa14b39d-e966-4ebb-a436-4f96f84b9577" providerId="ADAL" clId="{B019CF1C-D6C9-4FCC-AEF1-3F7A9724F25E}" dt="2022-11-17T18:52:49.997" v="184" actId="6549"/>
          <ac:spMkLst>
            <pc:docMk/>
            <pc:sldMk cId="1994606116" sldId="294"/>
            <ac:spMk id="3" creationId="{00000000-0000-0000-0000-000000000000}"/>
          </ac:spMkLst>
        </pc:spChg>
      </pc:sldChg>
      <pc:sldChg chg="modSp mod">
        <pc:chgData name="Marcos Maillot" userId="fa14b39d-e966-4ebb-a436-4f96f84b9577" providerId="ADAL" clId="{B019CF1C-D6C9-4FCC-AEF1-3F7A9724F25E}" dt="2022-11-17T18:51:49.252" v="183" actId="1076"/>
        <pc:sldMkLst>
          <pc:docMk/>
          <pc:sldMk cId="1105948822" sldId="295"/>
        </pc:sldMkLst>
        <pc:graphicFrameChg chg="modGraphic">
          <ac:chgData name="Marcos Maillot" userId="fa14b39d-e966-4ebb-a436-4f96f84b9577" providerId="ADAL" clId="{B019CF1C-D6C9-4FCC-AEF1-3F7A9724F25E}" dt="2022-11-17T18:33:48" v="13" actId="20577"/>
          <ac:graphicFrameMkLst>
            <pc:docMk/>
            <pc:sldMk cId="1105948822" sldId="295"/>
            <ac:graphicFrameMk id="2" creationId="{00000000-0000-0000-0000-000000000000}"/>
          </ac:graphicFrameMkLst>
        </pc:graphicFrameChg>
        <pc:picChg chg="mod">
          <ac:chgData name="Marcos Maillot" userId="fa14b39d-e966-4ebb-a436-4f96f84b9577" providerId="ADAL" clId="{B019CF1C-D6C9-4FCC-AEF1-3F7A9724F25E}" dt="2022-11-17T18:51:49.252" v="183" actId="1076"/>
          <ac:picMkLst>
            <pc:docMk/>
            <pc:sldMk cId="1105948822" sldId="295"/>
            <ac:picMk id="8" creationId="{00000000-0000-0000-0000-000000000000}"/>
          </ac:picMkLst>
        </pc:picChg>
      </pc:sldChg>
      <pc:sldChg chg="addSp delSp modSp add mod">
        <pc:chgData name="Marcos Maillot" userId="fa14b39d-e966-4ebb-a436-4f96f84b9577" providerId="ADAL" clId="{B019CF1C-D6C9-4FCC-AEF1-3F7A9724F25E}" dt="2022-11-17T18:47:12.023" v="176" actId="403"/>
        <pc:sldMkLst>
          <pc:docMk/>
          <pc:sldMk cId="731629364" sldId="298"/>
        </pc:sldMkLst>
        <pc:spChg chg="mod">
          <ac:chgData name="Marcos Maillot" userId="fa14b39d-e966-4ebb-a436-4f96f84b9577" providerId="ADAL" clId="{B019CF1C-D6C9-4FCC-AEF1-3F7A9724F25E}" dt="2022-11-17T18:47:12.023" v="176" actId="403"/>
          <ac:spMkLst>
            <pc:docMk/>
            <pc:sldMk cId="731629364" sldId="298"/>
            <ac:spMk id="3" creationId="{A52409D7-F7E2-BD19-9AFF-507D3A765164}"/>
          </ac:spMkLst>
        </pc:spChg>
        <pc:spChg chg="add mod">
          <ac:chgData name="Marcos Maillot" userId="fa14b39d-e966-4ebb-a436-4f96f84b9577" providerId="ADAL" clId="{B019CF1C-D6C9-4FCC-AEF1-3F7A9724F25E}" dt="2022-11-17T18:47:03.324" v="172" actId="1076"/>
          <ac:spMkLst>
            <pc:docMk/>
            <pc:sldMk cId="731629364" sldId="298"/>
            <ac:spMk id="6" creationId="{060E6110-C9DB-D21A-8C6C-3D54D15194BB}"/>
          </ac:spMkLst>
        </pc:spChg>
        <pc:spChg chg="del">
          <ac:chgData name="Marcos Maillot" userId="fa14b39d-e966-4ebb-a436-4f96f84b9577" providerId="ADAL" clId="{B019CF1C-D6C9-4FCC-AEF1-3F7A9724F25E}" dt="2022-11-17T18:45:56.592" v="158" actId="478"/>
          <ac:spMkLst>
            <pc:docMk/>
            <pc:sldMk cId="731629364" sldId="298"/>
            <ac:spMk id="8" creationId="{00000000-0000-0000-0000-000000000000}"/>
          </ac:spMkLst>
        </pc:spChg>
        <pc:picChg chg="del">
          <ac:chgData name="Marcos Maillot" userId="fa14b39d-e966-4ebb-a436-4f96f84b9577" providerId="ADAL" clId="{B019CF1C-D6C9-4FCC-AEF1-3F7A9724F25E}" dt="2022-11-17T18:45:57.244" v="159" actId="478"/>
          <ac:picMkLst>
            <pc:docMk/>
            <pc:sldMk cId="731629364" sldId="298"/>
            <ac:picMk id="2" creationId="{00000000-0000-0000-0000-000000000000}"/>
          </ac:picMkLst>
        </pc:picChg>
        <pc:picChg chg="mod">
          <ac:chgData name="Marcos Maillot" userId="fa14b39d-e966-4ebb-a436-4f96f84b9577" providerId="ADAL" clId="{B019CF1C-D6C9-4FCC-AEF1-3F7A9724F25E}" dt="2022-11-17T18:47:09.067" v="174" actId="14100"/>
          <ac:picMkLst>
            <pc:docMk/>
            <pc:sldMk cId="731629364" sldId="298"/>
            <ac:picMk id="5" creationId="{EE18C59C-C8F3-58D0-2312-B4B286BE1F48}"/>
          </ac:picMkLst>
        </pc:picChg>
      </pc:sldChg>
    </pc:docChg>
  </pc:docChgLst>
  <pc:docChgLst>
    <pc:chgData name="Marcos Maillot" userId="fa14b39d-e966-4ebb-a436-4f96f84b9577" providerId="ADAL" clId="{EAC3E2E6-5E4B-4C93-9E9A-C5756BA396E5}"/>
    <pc:docChg chg="undo custSel modSld">
      <pc:chgData name="Marcos Maillot" userId="fa14b39d-e966-4ebb-a436-4f96f84b9577" providerId="ADAL" clId="{EAC3E2E6-5E4B-4C93-9E9A-C5756BA396E5}" dt="2023-09-22T14:16:27.794" v="7"/>
      <pc:docMkLst>
        <pc:docMk/>
      </pc:docMkLst>
      <pc:sldChg chg="delSp mod">
        <pc:chgData name="Marcos Maillot" userId="fa14b39d-e966-4ebb-a436-4f96f84b9577" providerId="ADAL" clId="{EAC3E2E6-5E4B-4C93-9E9A-C5756BA396E5}" dt="2023-09-22T14:15:37.184" v="1" actId="478"/>
        <pc:sldMkLst>
          <pc:docMk/>
          <pc:sldMk cId="2808816487" sldId="267"/>
        </pc:sldMkLst>
        <pc:grpChg chg="del">
          <ac:chgData name="Marcos Maillot" userId="fa14b39d-e966-4ebb-a436-4f96f84b9577" providerId="ADAL" clId="{EAC3E2E6-5E4B-4C93-9E9A-C5756BA396E5}" dt="2023-09-22T14:15:37.184" v="1" actId="478"/>
          <ac:grpSpMkLst>
            <pc:docMk/>
            <pc:sldMk cId="2808816487" sldId="267"/>
            <ac:grpSpMk id="19" creationId="{364B12B6-763B-E259-5C06-FA5B3F18BD5B}"/>
          </ac:grpSpMkLst>
        </pc:grpChg>
        <pc:inkChg chg="del">
          <ac:chgData name="Marcos Maillot" userId="fa14b39d-e966-4ebb-a436-4f96f84b9577" providerId="ADAL" clId="{EAC3E2E6-5E4B-4C93-9E9A-C5756BA396E5}" dt="2023-09-22T14:15:36.309" v="0" actId="478"/>
          <ac:inkMkLst>
            <pc:docMk/>
            <pc:sldMk cId="2808816487" sldId="267"/>
            <ac:inkMk id="10" creationId="{BBB5DE8F-B71D-0D2D-8BB4-F5B03921659F}"/>
          </ac:inkMkLst>
        </pc:inkChg>
      </pc:sldChg>
      <pc:sldChg chg="addSp delSp mod">
        <pc:chgData name="Marcos Maillot" userId="fa14b39d-e966-4ebb-a436-4f96f84b9577" providerId="ADAL" clId="{EAC3E2E6-5E4B-4C93-9E9A-C5756BA396E5}" dt="2023-09-22T14:16:27.794" v="7"/>
        <pc:sldMkLst>
          <pc:docMk/>
          <pc:sldMk cId="234066052" sldId="268"/>
        </pc:sldMkLst>
        <pc:picChg chg="add del">
          <ac:chgData name="Marcos Maillot" userId="fa14b39d-e966-4ebb-a436-4f96f84b9577" providerId="ADAL" clId="{EAC3E2E6-5E4B-4C93-9E9A-C5756BA396E5}" dt="2023-09-22T14:16:04.697" v="5" actId="478"/>
          <ac:picMkLst>
            <pc:docMk/>
            <pc:sldMk cId="234066052" sldId="268"/>
            <ac:picMk id="4" creationId="{00000000-0000-0000-0000-000000000000}"/>
          </ac:picMkLst>
        </pc:picChg>
        <pc:inkChg chg="del">
          <ac:chgData name="Marcos Maillot" userId="fa14b39d-e966-4ebb-a436-4f96f84b9577" providerId="ADAL" clId="{EAC3E2E6-5E4B-4C93-9E9A-C5756BA396E5}" dt="2023-09-22T14:16:27.794" v="7"/>
          <ac:inkMkLst>
            <pc:docMk/>
            <pc:sldMk cId="234066052" sldId="268"/>
            <ac:inkMk id="2" creationId="{1F084081-0FBB-753B-DE7B-DADF9A70A1DC}"/>
          </ac:inkMkLst>
        </pc:inkChg>
        <pc:inkChg chg="del">
          <ac:chgData name="Marcos Maillot" userId="fa14b39d-e966-4ebb-a436-4f96f84b9577" providerId="ADAL" clId="{EAC3E2E6-5E4B-4C93-9E9A-C5756BA396E5}" dt="2023-09-22T14:16:08.947" v="6" actId="478"/>
          <ac:inkMkLst>
            <pc:docMk/>
            <pc:sldMk cId="234066052" sldId="268"/>
            <ac:inkMk id="3" creationId="{81D44AE8-0AD4-E9E4-AFDD-942417C1B25B}"/>
          </ac:inkMkLst>
        </pc:inkChg>
        <pc:inkChg chg="del">
          <ac:chgData name="Marcos Maillot" userId="fa14b39d-e966-4ebb-a436-4f96f84b9577" providerId="ADAL" clId="{EAC3E2E6-5E4B-4C93-9E9A-C5756BA396E5}" dt="2023-09-22T14:16:02.229" v="3" actId="478"/>
          <ac:inkMkLst>
            <pc:docMk/>
            <pc:sldMk cId="234066052" sldId="268"/>
            <ac:inkMk id="5" creationId="{9F8F7453-B699-5FD1-BEE3-A4460567F725}"/>
          </ac:inkMkLst>
        </pc:inkChg>
        <pc:inkChg chg="del">
          <ac:chgData name="Marcos Maillot" userId="fa14b39d-e966-4ebb-a436-4f96f84b9577" providerId="ADAL" clId="{EAC3E2E6-5E4B-4C93-9E9A-C5756BA396E5}" dt="2023-09-22T14:16:00.682" v="2" actId="478"/>
          <ac:inkMkLst>
            <pc:docMk/>
            <pc:sldMk cId="234066052" sldId="268"/>
            <ac:inkMk id="6" creationId="{C125C630-AB8B-1A50-A660-109E961F8AEF}"/>
          </ac:inkMkLst>
        </pc:ink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jpg>
</file>

<file path=ppt/media/image30.png>
</file>

<file path=ppt/media/image31.jpeg>
</file>

<file path=ppt/media/image32.gif>
</file>

<file path=ppt/media/image33.png>
</file>

<file path=ppt/media/image34.png>
</file>

<file path=ppt/media/image350.png>
</file>

<file path=ppt/media/image4.gi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64849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46375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66631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5280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273419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9284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11030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17671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44698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13404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5929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977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4786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96955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57099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33201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5119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44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E176-146E-4F1E-BCCE-E46272DCA095}" type="datetimeFigureOut">
              <a:rPr lang="es-AR" smtClean="0"/>
              <a:t>22/9/2023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D1137-7F4D-46D2-9B0A-67C18959EDA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88437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7" Type="http://schemas.openxmlformats.org/officeDocument/2006/relationships/image" Target="../media/image180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0.png"/><Relationship Id="rId5" Type="http://schemas.openxmlformats.org/officeDocument/2006/relationships/image" Target="../media/image160.png"/><Relationship Id="rId4" Type="http://schemas.openxmlformats.org/officeDocument/2006/relationships/image" Target="../media/image15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>
            <a:spLocks noGrp="1"/>
          </p:cNvSpPr>
          <p:nvPr>
            <p:ph type="subTitle" idx="1"/>
          </p:nvPr>
        </p:nvSpPr>
        <p:spPr>
          <a:xfrm>
            <a:off x="334851" y="1648495"/>
            <a:ext cx="11011438" cy="3631843"/>
          </a:xfrm>
        </p:spPr>
        <p:txBody>
          <a:bodyPr>
            <a:noAutofit/>
          </a:bodyPr>
          <a:lstStyle/>
          <a:p>
            <a:pPr algn="ctr"/>
            <a:r>
              <a:rPr lang="es-AR" sz="2800" dirty="0">
                <a:solidFill>
                  <a:schemeClr val="bg1"/>
                </a:solidFill>
              </a:rPr>
              <a:t>APRENDIZAJE PROFUNDO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  <a:p>
            <a:pPr algn="ctr"/>
            <a:r>
              <a:rPr lang="es-AR" sz="2800" dirty="0">
                <a:solidFill>
                  <a:schemeClr val="bg1"/>
                </a:solidFill>
              </a:rPr>
              <a:t>CLASE 5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  <a:p>
            <a:pPr algn="ctr"/>
            <a:r>
              <a:rPr lang="es-AR" sz="2800" dirty="0">
                <a:solidFill>
                  <a:schemeClr val="bg1"/>
                </a:solidFill>
              </a:rPr>
              <a:t>Redes Neuronales </a:t>
            </a:r>
            <a:r>
              <a:rPr lang="es-AR" sz="2800" dirty="0" err="1">
                <a:solidFill>
                  <a:schemeClr val="bg1"/>
                </a:solidFill>
              </a:rPr>
              <a:t>Convolucionales</a:t>
            </a:r>
            <a:r>
              <a:rPr lang="es-AR" sz="28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s-AR" sz="2800" dirty="0" err="1">
                <a:solidFill>
                  <a:schemeClr val="bg1"/>
                </a:solidFill>
              </a:rPr>
              <a:t>Convolutional</a:t>
            </a:r>
            <a:r>
              <a:rPr lang="es-AR" sz="2800" dirty="0">
                <a:solidFill>
                  <a:schemeClr val="bg1"/>
                </a:solidFill>
              </a:rPr>
              <a:t> Neural Network (CNN)</a:t>
            </a:r>
          </a:p>
          <a:p>
            <a:pPr algn="ctr"/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120508" y="6357838"/>
            <a:ext cx="5868168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>
                <a:solidFill>
                  <a:schemeClr val="bg1"/>
                </a:solidFill>
              </a:rPr>
              <a:t>Docente: Dr. Ing. Marcos Uriel Maillot</a:t>
            </a: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9335341" y="6357838"/>
            <a:ext cx="2856659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>
                <a:solidFill>
                  <a:schemeClr val="bg1"/>
                </a:solidFill>
              </a:rPr>
              <a:t>Octubre 2022</a:t>
            </a: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2868280" y="70833"/>
            <a:ext cx="6467061" cy="500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>
                <a:solidFill>
                  <a:schemeClr val="bg1"/>
                </a:solidFill>
              </a:rPr>
              <a:t>Carrera de Especialización en Inteligencia Artificial</a:t>
            </a:r>
          </a:p>
        </p:txBody>
      </p:sp>
    </p:spTree>
    <p:extLst>
      <p:ext uri="{BB962C8B-B14F-4D97-AF65-F5344CB8AC3E}">
        <p14:creationId xmlns:p14="http://schemas.microsoft.com/office/powerpoint/2010/main" val="787285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-1358113" y="1012856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– REDUCCIÓN DE DIMENCIONES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err="1">
                <a:solidFill>
                  <a:schemeClr val="bg1"/>
                </a:solidFill>
              </a:rPr>
              <a:t>Convolutional</a:t>
            </a:r>
            <a:r>
              <a:rPr lang="es-AR" sz="3200" dirty="0">
                <a:solidFill>
                  <a:schemeClr val="bg1"/>
                </a:solidFill>
              </a:rPr>
              <a:t> Neural Network (CNN)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3347" b="64902"/>
          <a:stretch/>
        </p:blipFill>
        <p:spPr>
          <a:xfrm>
            <a:off x="822928" y="1822955"/>
            <a:ext cx="4196654" cy="3111903"/>
          </a:xfrm>
          <a:prstGeom prst="rect">
            <a:avLst/>
          </a:prstGeom>
        </p:spPr>
      </p:pic>
      <p:sp>
        <p:nvSpPr>
          <p:cNvPr id="6" name="Subtitle 1"/>
          <p:cNvSpPr txBox="1">
            <a:spLocks/>
          </p:cNvSpPr>
          <p:nvPr/>
        </p:nvSpPr>
        <p:spPr>
          <a:xfrm>
            <a:off x="-479998" y="5602066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– REDUCCIÓN DE DIMENCIONES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7200623" y="2110272"/>
                <a:ext cx="115659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32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623" y="2110272"/>
                <a:ext cx="1156599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6980209" y="2932017"/>
                <a:ext cx="159742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0209" y="2932017"/>
                <a:ext cx="1597425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6454574" y="3850396"/>
                <a:ext cx="422057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574" y="3850396"/>
                <a:ext cx="4220579" cy="58477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6454573" y="4683687"/>
                <a:ext cx="530350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 sz="32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S</m:t>
                    </m:r>
                    <m:d>
                      <m:dPr>
                        <m:begChr m:val="["/>
                        <m:endChr m:val="]"/>
                        <m:ctrlPr>
                          <a:rPr lang="es-AR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AR" sz="32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3−2+1</m:t>
                        </m:r>
                        <m:r>
                          <a:rPr lang="es-AR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AR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4−2+1</m:t>
                        </m:r>
                      </m:e>
                    </m:d>
                  </m:oMath>
                </a14:m>
                <a:r>
                  <a:rPr lang="es-AR" sz="3200" dirty="0">
                    <a:solidFill>
                      <a:schemeClr val="bg1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s-AR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AR" sz="32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s-AR" sz="32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AR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AR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s-AR" sz="3200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573" y="4683687"/>
                <a:ext cx="5303503" cy="584775"/>
              </a:xfrm>
              <a:prstGeom prst="rect">
                <a:avLst/>
              </a:prstGeom>
              <a:blipFill rotWithShape="0">
                <a:blip r:embed="rId6"/>
                <a:stretch>
                  <a:fillRect t="-11458" b="-3541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5526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10"/>
          <a:stretch/>
        </p:blipFill>
        <p:spPr>
          <a:xfrm>
            <a:off x="2177144" y="3578086"/>
            <a:ext cx="8226140" cy="291058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029" y="6488668"/>
            <a:ext cx="89933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b="1" dirty="0">
                <a:solidFill>
                  <a:schemeClr val="bg1"/>
                </a:solidFill>
              </a:rPr>
              <a:t>https://numbersmithy.com/2d-and-3d-convolutions-using-numpy/</a:t>
            </a:r>
          </a:p>
        </p:txBody>
      </p:sp>
      <p:sp>
        <p:nvSpPr>
          <p:cNvPr id="17" name="Subtitle 1"/>
          <p:cNvSpPr txBox="1">
            <a:spLocks/>
          </p:cNvSpPr>
          <p:nvPr/>
        </p:nvSpPr>
        <p:spPr>
          <a:xfrm>
            <a:off x="136219" y="3138465"/>
            <a:ext cx="1933735" cy="1367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ventajas</a:t>
            </a:r>
          </a:p>
          <a:p>
            <a:r>
              <a:rPr lang="es-AR" dirty="0">
                <a:solidFill>
                  <a:schemeClr val="bg1"/>
                </a:solidFill>
              </a:rPr>
              <a:t>desventajas</a:t>
            </a: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72D1E4B9-4146-F881-78DC-90491CFD88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" t="-294" r="-386" b="53953"/>
          <a:stretch/>
        </p:blipFill>
        <p:spPr>
          <a:xfrm>
            <a:off x="2177144" y="730008"/>
            <a:ext cx="8226140" cy="2834196"/>
          </a:xfrm>
          <a:prstGeom prst="rect">
            <a:avLst/>
          </a:prstGeom>
        </p:spPr>
      </p:pic>
      <p:sp>
        <p:nvSpPr>
          <p:cNvPr id="5" name="Subtitle 1">
            <a:extLst>
              <a:ext uri="{FF2B5EF4-FFF2-40B4-BE49-F238E27FC236}">
                <a16:creationId xmlns:a16="http://schemas.microsoft.com/office/drawing/2014/main" id="{31E7AFE7-2816-0F03-BAC7-25388BCA4EEE}"/>
              </a:ext>
            </a:extLst>
          </p:cNvPr>
          <p:cNvSpPr txBox="1">
            <a:spLocks/>
          </p:cNvSpPr>
          <p:nvPr/>
        </p:nvSpPr>
        <p:spPr>
          <a:xfrm>
            <a:off x="29029" y="612811"/>
            <a:ext cx="2111062" cy="8030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 </a:t>
            </a:r>
            <a:r>
              <a:rPr lang="es-AR" dirty="0" err="1">
                <a:solidFill>
                  <a:schemeClr val="bg1"/>
                </a:solidFill>
              </a:rPr>
              <a:t>zero</a:t>
            </a:r>
            <a:r>
              <a:rPr lang="es-AR" dirty="0">
                <a:solidFill>
                  <a:schemeClr val="bg1"/>
                </a:solidFill>
              </a:rPr>
              <a:t> </a:t>
            </a:r>
            <a:r>
              <a:rPr lang="es-AR" dirty="0" err="1">
                <a:solidFill>
                  <a:schemeClr val="bg1"/>
                </a:solidFill>
              </a:rPr>
              <a:t>padding</a:t>
            </a:r>
            <a:endParaRPr lang="es-A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816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51408" y="1012857"/>
            <a:ext cx="6012250" cy="37480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– </a:t>
            </a:r>
            <a:r>
              <a:rPr lang="es-AR" dirty="0" err="1">
                <a:solidFill>
                  <a:schemeClr val="bg1"/>
                </a:solidFill>
              </a:rPr>
              <a:t>zero</a:t>
            </a:r>
            <a:r>
              <a:rPr lang="es-AR" dirty="0">
                <a:solidFill>
                  <a:schemeClr val="bg1"/>
                </a:solidFill>
              </a:rPr>
              <a:t> </a:t>
            </a:r>
            <a:r>
              <a:rPr lang="es-AR" dirty="0" err="1">
                <a:solidFill>
                  <a:schemeClr val="bg1"/>
                </a:solidFill>
              </a:rPr>
              <a:t>padding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Subtitle 1"/>
              <p:cNvSpPr txBox="1">
                <a:spLocks/>
              </p:cNvSpPr>
              <p:nvPr/>
            </p:nvSpPr>
            <p:spPr>
              <a:xfrm>
                <a:off x="511920" y="1859149"/>
                <a:ext cx="10642308" cy="58670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AR" b="1" dirty="0" err="1">
                    <a:solidFill>
                      <a:schemeClr val="bg1"/>
                    </a:solidFill>
                  </a:rPr>
                  <a:t>valid</a:t>
                </a:r>
                <a:r>
                  <a:rPr lang="es-AR" b="1" dirty="0">
                    <a:solidFill>
                      <a:schemeClr val="bg1"/>
                    </a:solidFill>
                  </a:rPr>
                  <a:t> </a:t>
                </a:r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no se agregan ceros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, resultado reducido tal cual se vio.</a:t>
                </a:r>
                <a:endParaRPr lang="es-AR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Sub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920" y="1859149"/>
                <a:ext cx="10642308" cy="586704"/>
              </a:xfrm>
              <a:prstGeom prst="rect">
                <a:avLst/>
              </a:prstGeom>
              <a:blipFill rotWithShape="0">
                <a:blip r:embed="rId2"/>
                <a:stretch>
                  <a:fillRect t="-1666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Subtitle 1"/>
              <p:cNvSpPr txBox="1">
                <a:spLocks/>
              </p:cNvSpPr>
              <p:nvPr/>
            </p:nvSpPr>
            <p:spPr>
              <a:xfrm>
                <a:off x="511920" y="3870067"/>
                <a:ext cx="11121278" cy="58178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AR" b="1" dirty="0" err="1">
                    <a:solidFill>
                      <a:schemeClr val="bg1"/>
                    </a:solidFill>
                  </a:rPr>
                  <a:t>same</a:t>
                </a:r>
                <a:r>
                  <a:rPr lang="es-AR" b="1" dirty="0">
                    <a:solidFill>
                      <a:schemeClr val="bg1"/>
                    </a:solidFill>
                  </a:rPr>
                  <a:t> </a:t>
                </a:r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se agregan ceros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s-AR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para que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S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sea del mismo tamaño que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.</a:t>
                </a:r>
                <a:endParaRPr lang="es-AR" b="1" dirty="0">
                  <a:solidFill>
                    <a:schemeClr val="bg1"/>
                  </a:solidFill>
                </a:endParaRPr>
              </a:p>
              <a:p>
                <a:endParaRPr lang="es-AR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" name="Sub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920" y="3870067"/>
                <a:ext cx="11121278" cy="581783"/>
              </a:xfrm>
              <a:prstGeom prst="rect">
                <a:avLst/>
              </a:prstGeom>
              <a:blipFill rotWithShape="0">
                <a:blip r:embed="rId3"/>
                <a:stretch>
                  <a:fillRect t="-16842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Subtitle 1"/>
              <p:cNvSpPr txBox="1">
                <a:spLocks/>
              </p:cNvSpPr>
              <p:nvPr/>
            </p:nvSpPr>
            <p:spPr>
              <a:xfrm>
                <a:off x="240175" y="5435932"/>
                <a:ext cx="10916923" cy="5351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AR" b="1" dirty="0">
                    <a:solidFill>
                      <a:schemeClr val="bg1"/>
                    </a:solidFill>
                  </a:rPr>
                  <a:t>full </a:t>
                </a:r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se agregan ceros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s-AR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para que el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AR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s-AR" b="1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entre completo.</a:t>
                </a:r>
                <a:endParaRPr lang="es-AR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Sub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175" y="5435932"/>
                <a:ext cx="10916923" cy="535167"/>
              </a:xfrm>
              <a:prstGeom prst="rect">
                <a:avLst/>
              </a:prstGeom>
              <a:blipFill rotWithShape="0">
                <a:blip r:embed="rId4"/>
                <a:stretch>
                  <a:fillRect t="-18182" b="-7955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3757533" y="2445854"/>
                <a:ext cx="479285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s-AR" sz="3200" b="0" i="0" baseline="-250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valid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533" y="2445854"/>
                <a:ext cx="4792851" cy="58477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3757533" y="4360612"/>
                <a:ext cx="183787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s-AR" sz="3200" b="0" i="0" baseline="-250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same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533" y="4360612"/>
                <a:ext cx="1837874" cy="584775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3436648" y="5971099"/>
                <a:ext cx="473995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3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s-AR" sz="3200" b="0" i="0" baseline="-250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full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es-AR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s-AR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es-AR" sz="32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648" y="5971099"/>
                <a:ext cx="4739951" cy="584775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9728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17" name="Subtitle 1"/>
          <p:cNvSpPr txBox="1">
            <a:spLocks/>
          </p:cNvSpPr>
          <p:nvPr/>
        </p:nvSpPr>
        <p:spPr>
          <a:xfrm>
            <a:off x="-1151668" y="934816"/>
            <a:ext cx="5762305" cy="441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Arquitectura típica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983" y="734868"/>
            <a:ext cx="3212006" cy="581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66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  <p:sp>
        <p:nvSpPr>
          <p:cNvPr id="17" name="Subtitle 1"/>
          <p:cNvSpPr txBox="1">
            <a:spLocks/>
          </p:cNvSpPr>
          <p:nvPr/>
        </p:nvSpPr>
        <p:spPr>
          <a:xfrm>
            <a:off x="-48378" y="1063605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Entonces…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¿Dónde está la ventaja de usar CNN?</a:t>
            </a:r>
          </a:p>
        </p:txBody>
      </p:sp>
      <p:sp>
        <p:nvSpPr>
          <p:cNvPr id="2" name="Rectangle 1"/>
          <p:cNvSpPr/>
          <p:nvPr/>
        </p:nvSpPr>
        <p:spPr>
          <a:xfrm>
            <a:off x="389965" y="2333685"/>
            <a:ext cx="1144344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AR" sz="2400" dirty="0" err="1">
                <a:solidFill>
                  <a:schemeClr val="bg1"/>
                </a:solidFill>
              </a:rPr>
              <a:t>sparse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 err="1">
                <a:solidFill>
                  <a:schemeClr val="bg1"/>
                </a:solidFill>
              </a:rPr>
              <a:t>interaction</a:t>
            </a:r>
            <a:r>
              <a:rPr lang="es-AR" sz="2400" dirty="0">
                <a:solidFill>
                  <a:schemeClr val="bg1"/>
                </a:solidFill>
              </a:rPr>
              <a:t> / </a:t>
            </a:r>
            <a:r>
              <a:rPr lang="es-AR" sz="2400" dirty="0" err="1">
                <a:solidFill>
                  <a:schemeClr val="bg1"/>
                </a:solidFill>
              </a:rPr>
              <a:t>sparse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 err="1">
                <a:solidFill>
                  <a:schemeClr val="bg1"/>
                </a:solidFill>
              </a:rPr>
              <a:t>conectivity</a:t>
            </a:r>
            <a:r>
              <a:rPr lang="es-AR" sz="2400" dirty="0">
                <a:solidFill>
                  <a:schemeClr val="bg1"/>
                </a:solidFill>
              </a:rPr>
              <a:t> o </a:t>
            </a:r>
            <a:r>
              <a:rPr lang="es-AR" sz="2400" dirty="0" err="1">
                <a:solidFill>
                  <a:schemeClr val="bg1"/>
                </a:solidFill>
              </a:rPr>
              <a:t>sparse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 err="1">
                <a:solidFill>
                  <a:schemeClr val="bg1"/>
                </a:solidFill>
              </a:rPr>
              <a:t>weight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s-AR" sz="2400" dirty="0" err="1">
                <a:solidFill>
                  <a:schemeClr val="bg1"/>
                </a:solidFill>
              </a:rPr>
              <a:t>sparse</a:t>
            </a:r>
            <a:r>
              <a:rPr lang="es-AR" sz="2400" dirty="0">
                <a:solidFill>
                  <a:schemeClr val="bg1"/>
                </a:solidFill>
              </a:rPr>
              <a:t> </a:t>
            </a:r>
            <a:r>
              <a:rPr lang="es-AR" sz="2400" dirty="0">
                <a:solidFill>
                  <a:schemeClr val="bg1"/>
                </a:solidFill>
                <a:sym typeface="Wingdings" panose="05000000000000000000" pitchFamily="2" charset="2"/>
              </a:rPr>
              <a:t>escaso</a:t>
            </a:r>
            <a:endParaRPr lang="es-AR" sz="2400" dirty="0">
              <a:solidFill>
                <a:schemeClr val="bg1"/>
              </a:solidFill>
            </a:endParaRPr>
          </a:p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El KERNEL es de dimensiones muy inferiores al tamaño de la imagen (INPUT) a procesar.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El uso de un KERNEL permite tener interacciones locales de entradas con sus respectivas salidas.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Las dimensiones del KERNEL indicarán cuanta “vecindad” analizan en cada posición donde sea evaluado.</a:t>
            </a:r>
          </a:p>
          <a:p>
            <a:pPr marL="285750" indent="-285750">
              <a:buFontTx/>
              <a:buChar char="-"/>
            </a:pPr>
            <a:endParaRPr lang="es-A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800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-48378" y="1063605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694" y="2149476"/>
            <a:ext cx="7555749" cy="35517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915927" y="1687811"/>
            <a:ext cx="20072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S[i] </a:t>
            </a:r>
            <a:r>
              <a:rPr lang="es-AR" sz="2400" b="1" dirty="0">
                <a:solidFill>
                  <a:schemeClr val="bg1"/>
                </a:solidFill>
              </a:rPr>
              <a:t>- output</a:t>
            </a:r>
            <a:endParaRPr lang="es-AR" sz="2400" b="1" dirty="0"/>
          </a:p>
        </p:txBody>
      </p:sp>
      <p:sp>
        <p:nvSpPr>
          <p:cNvPr id="7" name="Rectangle 6"/>
          <p:cNvSpPr/>
          <p:nvPr/>
        </p:nvSpPr>
        <p:spPr>
          <a:xfrm>
            <a:off x="6915927" y="5883325"/>
            <a:ext cx="18165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x[i]</a:t>
            </a:r>
            <a:r>
              <a:rPr lang="es-AR" sz="2400" b="1" dirty="0">
                <a:solidFill>
                  <a:schemeClr val="bg1"/>
                </a:solidFill>
              </a:rPr>
              <a:t> - input</a:t>
            </a:r>
            <a:endParaRPr lang="es-AR" sz="2400" b="1" dirty="0"/>
          </a:p>
        </p:txBody>
      </p:sp>
      <p:sp>
        <p:nvSpPr>
          <p:cNvPr id="8" name="Rectangle 7"/>
          <p:cNvSpPr/>
          <p:nvPr/>
        </p:nvSpPr>
        <p:spPr>
          <a:xfrm>
            <a:off x="919611" y="1971840"/>
            <a:ext cx="1996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K[i] </a:t>
            </a:r>
            <a:r>
              <a:rPr lang="es-AR" sz="2400" b="1" dirty="0">
                <a:solidFill>
                  <a:schemeClr val="bg1"/>
                </a:solidFill>
              </a:rPr>
              <a:t>- </a:t>
            </a:r>
            <a:r>
              <a:rPr lang="es-AR" sz="2400" b="1" dirty="0" err="1">
                <a:solidFill>
                  <a:schemeClr val="bg1"/>
                </a:solidFill>
              </a:rPr>
              <a:t>kernel</a:t>
            </a:r>
            <a:endParaRPr lang="es-AR" sz="2400" b="1" dirty="0"/>
          </a:p>
        </p:txBody>
      </p:sp>
      <p:sp>
        <p:nvSpPr>
          <p:cNvPr id="5" name="Oval 4"/>
          <p:cNvSpPr/>
          <p:nvPr/>
        </p:nvSpPr>
        <p:spPr>
          <a:xfrm>
            <a:off x="1596789" y="268540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Oval 9"/>
          <p:cNvSpPr/>
          <p:nvPr/>
        </p:nvSpPr>
        <p:spPr>
          <a:xfrm>
            <a:off x="1596790" y="425339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Oval 11"/>
          <p:cNvSpPr/>
          <p:nvPr/>
        </p:nvSpPr>
        <p:spPr>
          <a:xfrm>
            <a:off x="2747047" y="425339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" name="Oval 12"/>
          <p:cNvSpPr/>
          <p:nvPr/>
        </p:nvSpPr>
        <p:spPr>
          <a:xfrm>
            <a:off x="446533" y="4253390"/>
            <a:ext cx="820271" cy="77992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5" name="Straight Arrow Connector 14"/>
          <p:cNvCxnSpPr>
            <a:stCxn id="10" idx="0"/>
            <a:endCxn id="5" idx="4"/>
          </p:cNvCxnSpPr>
          <p:nvPr/>
        </p:nvCxnSpPr>
        <p:spPr>
          <a:xfrm flipH="1" flipV="1">
            <a:off x="2006925" y="3465329"/>
            <a:ext cx="1" cy="78806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0"/>
            <a:endCxn id="5" idx="5"/>
          </p:cNvCxnSpPr>
          <p:nvPr/>
        </p:nvCxnSpPr>
        <p:spPr>
          <a:xfrm flipH="1" flipV="1">
            <a:off x="2296934" y="3351111"/>
            <a:ext cx="860249" cy="9022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0"/>
            <a:endCxn id="5" idx="3"/>
          </p:cNvCxnSpPr>
          <p:nvPr/>
        </p:nvCxnSpPr>
        <p:spPr>
          <a:xfrm flipV="1">
            <a:off x="856669" y="3351111"/>
            <a:ext cx="860246" cy="9022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627733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274352" y="2267435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vs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965" y="1063605"/>
            <a:ext cx="5121832" cy="24076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2965" y="4010335"/>
            <a:ext cx="5121832" cy="2547414"/>
          </a:xfrm>
          <a:prstGeom prst="rect">
            <a:avLst/>
          </a:prstGeom>
        </p:spPr>
      </p:pic>
      <p:sp>
        <p:nvSpPr>
          <p:cNvPr id="8" name="Subtitle 1"/>
          <p:cNvSpPr txBox="1">
            <a:spLocks/>
          </p:cNvSpPr>
          <p:nvPr/>
        </p:nvSpPr>
        <p:spPr>
          <a:xfrm>
            <a:off x="274351" y="6016343"/>
            <a:ext cx="4539695" cy="7331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Visto desde la salida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991232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274352" y="2267435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vs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274351" y="6016343"/>
            <a:ext cx="4741402" cy="7331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Visto desde la entrada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0545" y="1155747"/>
            <a:ext cx="5429250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546" y="4047268"/>
            <a:ext cx="5429250" cy="2505091"/>
          </a:xfrm>
          <a:prstGeom prst="rect">
            <a:avLst/>
          </a:prstGeom>
        </p:spPr>
      </p:pic>
      <p:sp>
        <p:nvSpPr>
          <p:cNvPr id="9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047427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274352" y="2267435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in </a:t>
            </a:r>
            <a:r>
              <a:rPr lang="es-AR" sz="3200" b="1" dirty="0" err="1">
                <a:solidFill>
                  <a:srgbClr val="FF0000"/>
                </a:solidFill>
              </a:rPr>
              <a:t>deep</a:t>
            </a:r>
            <a:r>
              <a:rPr lang="es-AR" sz="3200" b="1" dirty="0">
                <a:solidFill>
                  <a:srgbClr val="FF0000"/>
                </a:solidFill>
              </a:rPr>
              <a:t> CNN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122" y="1847312"/>
            <a:ext cx="6894419" cy="4036057"/>
          </a:xfrm>
          <a:prstGeom prst="rect">
            <a:avLst/>
          </a:prstGeom>
        </p:spPr>
      </p:pic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2668032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3789333" y="1155747"/>
            <a:ext cx="4526249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1380" y="2008030"/>
            <a:ext cx="10502153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El uso de un mismo KERNEL para una capa dada, implica que los parámetros (pesos sinápticos </a:t>
            </a:r>
            <a:r>
              <a:rPr lang="es-AR" sz="32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s-AR" sz="3200" i="1" baseline="-25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es-AR" sz="2400" dirty="0">
                <a:solidFill>
                  <a:schemeClr val="bg1"/>
                </a:solidFill>
              </a:rPr>
              <a:t>) se comparten.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Esto permite optimizar dicho KERNEL para que sea capaz de detectar </a:t>
            </a:r>
            <a:r>
              <a:rPr lang="es-AR" sz="2400" b="1" dirty="0">
                <a:solidFill>
                  <a:schemeClr val="bg1"/>
                </a:solidFill>
              </a:rPr>
              <a:t>algo específico</a:t>
            </a:r>
            <a:r>
              <a:rPr lang="es-AR" sz="2400" dirty="0">
                <a:solidFill>
                  <a:schemeClr val="bg1"/>
                </a:solidFill>
              </a:rPr>
              <a:t> (un borde por ejemplo).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De esta manera, el KERNEL entrenado, será capaz de detectar </a:t>
            </a:r>
            <a:r>
              <a:rPr lang="es-AR" sz="2400" b="1" dirty="0">
                <a:solidFill>
                  <a:schemeClr val="bg1"/>
                </a:solidFill>
              </a:rPr>
              <a:t>algo específico</a:t>
            </a:r>
            <a:r>
              <a:rPr lang="es-AR" sz="2400" dirty="0">
                <a:solidFill>
                  <a:schemeClr val="bg1"/>
                </a:solidFill>
              </a:rPr>
              <a:t> en cualquier lugar donde se aplique el KERNEL en la foto de entrada (INPUT).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496258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123620"/>
              </p:ext>
            </p:extLst>
          </p:nvPr>
        </p:nvGraphicFramePr>
        <p:xfrm>
          <a:off x="6954157" y="3598541"/>
          <a:ext cx="4896000" cy="244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/>
                        <a:t>xmn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-159657" y="0"/>
            <a:ext cx="12511314" cy="1085871"/>
          </a:xfrm>
        </p:spPr>
        <p:txBody>
          <a:bodyPr>
            <a:noAutofit/>
          </a:bodyPr>
          <a:lstStyle/>
          <a:p>
            <a:pPr algn="ctr"/>
            <a:r>
              <a:rPr lang="es-AR" sz="3200" dirty="0">
                <a:solidFill>
                  <a:schemeClr val="bg1"/>
                </a:solidFill>
              </a:rPr>
              <a:t>Redes Neuronales </a:t>
            </a:r>
            <a:r>
              <a:rPr lang="es-AR" sz="3200" dirty="0" err="1">
                <a:solidFill>
                  <a:schemeClr val="bg1"/>
                </a:solidFill>
              </a:rPr>
              <a:t>Convolucionales</a:t>
            </a:r>
            <a:r>
              <a:rPr lang="es-AR" sz="32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s-AR" sz="3200" dirty="0" err="1">
                <a:solidFill>
                  <a:schemeClr val="bg1"/>
                </a:solidFill>
              </a:rPr>
              <a:t>Convolutional</a:t>
            </a:r>
            <a:r>
              <a:rPr lang="es-AR" sz="3200" dirty="0">
                <a:solidFill>
                  <a:schemeClr val="bg1"/>
                </a:solidFill>
              </a:rPr>
              <a:t> Neural Network (CNN)</a:t>
            </a:r>
          </a:p>
        </p:txBody>
      </p:sp>
      <p:sp>
        <p:nvSpPr>
          <p:cNvPr id="4" name="Subtitle 1"/>
          <p:cNvSpPr txBox="1">
            <a:spLocks/>
          </p:cNvSpPr>
          <p:nvPr/>
        </p:nvSpPr>
        <p:spPr>
          <a:xfrm>
            <a:off x="287933" y="1521821"/>
            <a:ext cx="9306010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800" dirty="0">
                <a:solidFill>
                  <a:schemeClr val="bg1"/>
                </a:solidFill>
              </a:rPr>
              <a:t>Red neuronal </a:t>
            </a:r>
            <a:r>
              <a:rPr lang="es-AR" sz="2800" b="1" dirty="0">
                <a:solidFill>
                  <a:schemeClr val="bg1"/>
                </a:solidFill>
              </a:rPr>
              <a:t>favorita</a:t>
            </a:r>
            <a:r>
              <a:rPr lang="es-AR" sz="2800" dirty="0">
                <a:solidFill>
                  <a:schemeClr val="bg1"/>
                </a:solidFill>
              </a:rPr>
              <a:t> para el trabajo con imágenes (o datos que tengan relación espacial en sus datos)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370423"/>
              </p:ext>
            </p:extLst>
          </p:nvPr>
        </p:nvGraphicFramePr>
        <p:xfrm>
          <a:off x="723362" y="4915641"/>
          <a:ext cx="4608000" cy="57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/>
                        <a:t>xn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Subtitle 1"/>
          <p:cNvSpPr txBox="1">
            <a:spLocks/>
          </p:cNvSpPr>
          <p:nvPr/>
        </p:nvSpPr>
        <p:spPr>
          <a:xfrm>
            <a:off x="737876" y="3543770"/>
            <a:ext cx="4646924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dirty="0" err="1">
                <a:solidFill>
                  <a:schemeClr val="bg1"/>
                </a:solidFill>
              </a:rPr>
              <a:t>Array</a:t>
            </a:r>
            <a:r>
              <a:rPr lang="es-AR" dirty="0">
                <a:solidFill>
                  <a:schemeClr val="bg1"/>
                </a:solidFill>
              </a:rPr>
              <a:t> de 1d [1 x n+1]</a:t>
            </a:r>
          </a:p>
          <a:p>
            <a:pPr algn="l"/>
            <a:r>
              <a:rPr lang="es-AR" dirty="0">
                <a:solidFill>
                  <a:schemeClr val="bg1"/>
                </a:solidFill>
              </a:rPr>
              <a:t>Ejemplo: señal temporal muestreada</a:t>
            </a: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6691085" y="2457899"/>
            <a:ext cx="5283200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AR" sz="2000" dirty="0" err="1">
                <a:solidFill>
                  <a:schemeClr val="bg1"/>
                </a:solidFill>
              </a:rPr>
              <a:t>Array</a:t>
            </a:r>
            <a:r>
              <a:rPr lang="es-AR" sz="2000" dirty="0">
                <a:solidFill>
                  <a:schemeClr val="bg1"/>
                </a:solidFill>
              </a:rPr>
              <a:t> de 2d [m+1 x n+1]</a:t>
            </a:r>
          </a:p>
          <a:p>
            <a:pPr algn="l"/>
            <a:r>
              <a:rPr lang="es-AR" sz="2000" dirty="0">
                <a:solidFill>
                  <a:schemeClr val="bg1"/>
                </a:solidFill>
              </a:rPr>
              <a:t>Ejemplo: imagen de m+1 x n+1 pixeles</a:t>
            </a:r>
          </a:p>
          <a:p>
            <a:pPr algn="l"/>
            <a:r>
              <a:rPr lang="es-AR" sz="2000" dirty="0">
                <a:solidFill>
                  <a:schemeClr val="bg1"/>
                </a:solidFill>
              </a:rPr>
              <a:t>con 3 canales (RGB)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333526"/>
              </p:ext>
            </p:extLst>
          </p:nvPr>
        </p:nvGraphicFramePr>
        <p:xfrm>
          <a:off x="6675514" y="3898187"/>
          <a:ext cx="4896000" cy="244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/>
                        <a:t>xmn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501721"/>
              </p:ext>
            </p:extLst>
          </p:nvPr>
        </p:nvGraphicFramePr>
        <p:xfrm>
          <a:off x="6379741" y="4263914"/>
          <a:ext cx="4896000" cy="244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x0n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x1n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xm5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/>
                        <a:t>xmn</a:t>
                      </a:r>
                      <a:endParaRPr lang="es-AR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6881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01380" y="902103"/>
            <a:ext cx="10461812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dirty="0">
                <a:solidFill>
                  <a:schemeClr val="bg1"/>
                </a:solidFill>
              </a:rPr>
              <a:t>“</a:t>
            </a:r>
            <a:r>
              <a:rPr lang="es-AR" sz="2800" i="1" dirty="0">
                <a:solidFill>
                  <a:schemeClr val="bg1"/>
                </a:solidFill>
              </a:rPr>
              <a:t>…detectar </a:t>
            </a:r>
            <a:r>
              <a:rPr lang="es-AR" sz="2800" b="1" i="1" dirty="0">
                <a:solidFill>
                  <a:schemeClr val="bg1"/>
                </a:solidFill>
              </a:rPr>
              <a:t>algo específico</a:t>
            </a:r>
            <a:r>
              <a:rPr lang="es-AR" sz="2800" i="1" dirty="0">
                <a:solidFill>
                  <a:schemeClr val="bg1"/>
                </a:solidFill>
              </a:rPr>
              <a:t> </a:t>
            </a:r>
            <a:r>
              <a:rPr lang="es-AR" sz="2800" dirty="0">
                <a:solidFill>
                  <a:schemeClr val="bg1"/>
                </a:solidFill>
              </a:rPr>
              <a:t>en cualquier lugar donde se aplique el KERNEL </a:t>
            </a:r>
            <a:r>
              <a:rPr lang="es-AR" sz="2800" i="1" dirty="0">
                <a:solidFill>
                  <a:schemeClr val="bg1"/>
                </a:solidFill>
              </a:rPr>
              <a:t>…”</a:t>
            </a:r>
            <a:endParaRPr lang="es-AR" sz="3200" b="1" i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1380" y="2291365"/>
            <a:ext cx="1050215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Esa propiedad se llama </a:t>
            </a:r>
            <a:r>
              <a:rPr lang="es-AR" sz="2400" b="1" dirty="0" err="1">
                <a:solidFill>
                  <a:schemeClr val="bg1"/>
                </a:solidFill>
              </a:rPr>
              <a:t>equivariancia</a:t>
            </a:r>
            <a:r>
              <a:rPr lang="es-AR" sz="2400" b="1" dirty="0">
                <a:solidFill>
                  <a:schemeClr val="bg1"/>
                </a:solidFill>
              </a:rPr>
              <a:t> a la traslación</a:t>
            </a:r>
            <a:r>
              <a:rPr lang="es-AR" sz="2400" dirty="0">
                <a:solidFill>
                  <a:schemeClr val="bg1"/>
                </a:solidFill>
              </a:rPr>
              <a:t> (</a:t>
            </a:r>
            <a:r>
              <a:rPr lang="es-AR" sz="2400" b="1" dirty="0" err="1">
                <a:solidFill>
                  <a:srgbClr val="FF0000"/>
                </a:solidFill>
              </a:rPr>
              <a:t>translation</a:t>
            </a:r>
            <a:r>
              <a:rPr lang="es-AR" sz="2400" dirty="0">
                <a:solidFill>
                  <a:srgbClr val="FF0000"/>
                </a:solidFill>
              </a:rPr>
              <a:t> </a:t>
            </a:r>
            <a:r>
              <a:rPr lang="es-AR" sz="2400" b="1" dirty="0" err="1">
                <a:solidFill>
                  <a:srgbClr val="FF0000"/>
                </a:solidFill>
              </a:rPr>
              <a:t>equivariance</a:t>
            </a:r>
            <a:r>
              <a:rPr lang="es-AR" sz="2400" dirty="0">
                <a:solidFill>
                  <a:schemeClr val="bg1"/>
                </a:solidFill>
              </a:rPr>
              <a:t>) y es natural de la </a:t>
            </a:r>
            <a:r>
              <a:rPr lang="es-AR" sz="2400" dirty="0" err="1">
                <a:solidFill>
                  <a:schemeClr val="bg1"/>
                </a:solidFill>
              </a:rPr>
              <a:t>convolución</a:t>
            </a:r>
            <a:r>
              <a:rPr lang="es-AR" sz="2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95" y="3553605"/>
            <a:ext cx="9144000" cy="28860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6829" y="6476033"/>
            <a:ext cx="121576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https://towardsdatascience.com/translational-invariance-vs-translational-equivariance-f9fbc8fca63a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99832" y="3451538"/>
            <a:ext cx="1326720" cy="37702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39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!</a:t>
            </a: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138244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01380" y="902103"/>
            <a:ext cx="10461812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1039" y="1343965"/>
            <a:ext cx="105021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Compartir parámetros permite utilizar más de 1 vez un mismo </a:t>
            </a:r>
            <a:r>
              <a:rPr lang="es-AR" sz="2400" dirty="0" err="1">
                <a:solidFill>
                  <a:schemeClr val="bg1"/>
                </a:solidFill>
              </a:rPr>
              <a:t>pámetro</a:t>
            </a:r>
            <a:r>
              <a:rPr lang="es-AR" sz="2400" dirty="0">
                <a:solidFill>
                  <a:schemeClr val="bg1"/>
                </a:solidFill>
              </a:rPr>
              <a:t>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8217" y="2331987"/>
            <a:ext cx="5514975" cy="4324350"/>
          </a:xfrm>
          <a:prstGeom prst="rect">
            <a:avLst/>
          </a:prstGeom>
        </p:spPr>
      </p:pic>
      <p:sp>
        <p:nvSpPr>
          <p:cNvPr id="9" name="Subtitle 1"/>
          <p:cNvSpPr txBox="1">
            <a:spLocks/>
          </p:cNvSpPr>
          <p:nvPr/>
        </p:nvSpPr>
        <p:spPr>
          <a:xfrm>
            <a:off x="984781" y="3098409"/>
            <a:ext cx="4539695" cy="3003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Conv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vs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074303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01380" y="902103"/>
            <a:ext cx="10461812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r>
              <a:rPr lang="es-AR" sz="3200" b="1" dirty="0">
                <a:solidFill>
                  <a:srgbClr val="FF0000"/>
                </a:solidFill>
              </a:rPr>
              <a:t> + </a:t>
            </a:r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01380" y="1717452"/>
            <a:ext cx="105021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Hay una reducción drástica de los parámetros a entrenar y a almacenar.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904411" y="4217771"/>
            <a:ext cx="4539695" cy="1018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Conv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r>
              <a:rPr lang="es-AR" sz="3200" b="1" dirty="0">
                <a:solidFill>
                  <a:srgbClr val="FF0000"/>
                </a:solidFill>
              </a:rPr>
              <a:t> con KERNEL de tamaño </a:t>
            </a:r>
            <a:r>
              <a:rPr lang="es-AR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</a:p>
          <a:p>
            <a:r>
              <a:rPr lang="es-AR" sz="32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6565740" y="4453136"/>
            <a:ext cx="4057522" cy="547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04411" y="2691103"/>
            <a:ext cx="105021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Supongamos una capa de </a:t>
            </a:r>
            <a:r>
              <a:rPr lang="es-AR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AR" sz="2400" dirty="0">
                <a:solidFill>
                  <a:schemeClr val="bg1"/>
                </a:solidFill>
              </a:rPr>
              <a:t> entradas y </a:t>
            </a:r>
            <a:r>
              <a:rPr lang="es-AR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s-AR" sz="2400" dirty="0">
                <a:solidFill>
                  <a:schemeClr val="bg1"/>
                </a:solidFill>
              </a:rPr>
              <a:t> salidas…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516545" y="5378016"/>
                <a:ext cx="215591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3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s-AR" sz="36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×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s-AR" sz="3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6545" y="5378016"/>
                <a:ext cx="2155911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2096302" y="5378016"/>
                <a:ext cx="203010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36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s-AR" sz="36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×</m:t>
                          </m:r>
                          <m:r>
                            <a:rPr lang="es-AR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s-AR" sz="3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6302" y="5378016"/>
                <a:ext cx="2030108" cy="55399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5D3227CC-AE91-2252-A898-8CAECD50E59B}"/>
              </a:ext>
            </a:extLst>
          </p:cNvPr>
          <p:cNvSpPr txBox="1">
            <a:spLocks/>
          </p:cNvSpPr>
          <p:nvPr/>
        </p:nvSpPr>
        <p:spPr>
          <a:xfrm>
            <a:off x="801380" y="6073686"/>
            <a:ext cx="5069333" cy="5539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2800" dirty="0">
                <a:solidFill>
                  <a:srgbClr val="FF0000"/>
                </a:solidFill>
              </a:rPr>
              <a:t>(cada </a:t>
            </a:r>
            <a:r>
              <a:rPr lang="es-AR" sz="2800" dirty="0" err="1">
                <a:solidFill>
                  <a:srgbClr val="FF0000"/>
                </a:solidFill>
              </a:rPr>
              <a:t>kernel</a:t>
            </a:r>
            <a:r>
              <a:rPr lang="es-AR" sz="2800" dirty="0">
                <a:solidFill>
                  <a:srgbClr val="FF0000"/>
                </a:solidFill>
              </a:rPr>
              <a:t> tendrá 1 salida)</a:t>
            </a:r>
            <a:r>
              <a:rPr lang="es-AR" sz="2800" b="1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2548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186448" y="874279"/>
            <a:ext cx="1213841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sparse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interaction</a:t>
            </a:r>
            <a:r>
              <a:rPr lang="es-AR" sz="3200" b="1" dirty="0">
                <a:solidFill>
                  <a:srgbClr val="FF0000"/>
                </a:solidFill>
              </a:rPr>
              <a:t> + </a:t>
            </a:r>
            <a:r>
              <a:rPr lang="es-AR" sz="3200" b="1" dirty="0" err="1">
                <a:solidFill>
                  <a:srgbClr val="FF0000"/>
                </a:solidFill>
              </a:rPr>
              <a:t>parameter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sharing</a:t>
            </a:r>
            <a:r>
              <a:rPr lang="es-AR" sz="3200" b="1" dirty="0">
                <a:solidFill>
                  <a:srgbClr val="FF0000"/>
                </a:solidFill>
              </a:rPr>
              <a:t> (</a:t>
            </a:r>
            <a:r>
              <a:rPr lang="es-AR" sz="3200" b="1" dirty="0" err="1">
                <a:solidFill>
                  <a:srgbClr val="FF0000"/>
                </a:solidFill>
              </a:rPr>
              <a:t>edge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detecting</a:t>
            </a:r>
            <a:r>
              <a:rPr lang="es-AR" sz="32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0" y="5381093"/>
            <a:ext cx="5132124" cy="1018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Conv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r>
              <a:rPr lang="es-AR" sz="3200" b="1" dirty="0">
                <a:solidFill>
                  <a:srgbClr val="FF0000"/>
                </a:solidFill>
              </a:rPr>
              <a:t>.</a:t>
            </a:r>
          </a:p>
          <a:p>
            <a:r>
              <a:rPr lang="es-AR" sz="3200" b="1" dirty="0" err="1">
                <a:solidFill>
                  <a:srgbClr val="FF0000"/>
                </a:solidFill>
              </a:rPr>
              <a:t>Aprox</a:t>
            </a:r>
            <a:r>
              <a:rPr lang="es-AR" sz="3200" b="1" dirty="0">
                <a:solidFill>
                  <a:srgbClr val="FF0000"/>
                </a:solidFill>
              </a:rPr>
              <a:t> 267960 </a:t>
            </a:r>
            <a:r>
              <a:rPr lang="es-AR" sz="3200" b="1" dirty="0" err="1">
                <a:solidFill>
                  <a:srgbClr val="FF0000"/>
                </a:solidFill>
              </a:rPr>
              <a:t>float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op</a:t>
            </a:r>
            <a:r>
              <a:rPr lang="es-AR" sz="3200" b="1" dirty="0">
                <a:solidFill>
                  <a:srgbClr val="FF0000"/>
                </a:solidFill>
              </a:rPr>
              <a:t>. </a:t>
            </a:r>
          </a:p>
        </p:txBody>
      </p:sp>
      <p:sp>
        <p:nvSpPr>
          <p:cNvPr id="6" name="Rectangle 5"/>
          <p:cNvSpPr/>
          <p:nvPr/>
        </p:nvSpPr>
        <p:spPr>
          <a:xfrm>
            <a:off x="5861957" y="5378817"/>
            <a:ext cx="6186309" cy="1106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s-AR" sz="3200" b="1" dirty="0" err="1">
                <a:solidFill>
                  <a:srgbClr val="FF0000"/>
                </a:solidFill>
              </a:rPr>
              <a:t>fully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conected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layer</a:t>
            </a:r>
            <a:endParaRPr lang="es-AR" sz="3200" b="1" dirty="0">
              <a:solidFill>
                <a:srgbClr val="FF0000"/>
              </a:solidFill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s-AR" sz="3200" b="1" dirty="0" err="1">
                <a:solidFill>
                  <a:srgbClr val="FF0000"/>
                </a:solidFill>
              </a:rPr>
              <a:t>Aprox</a:t>
            </a:r>
            <a:r>
              <a:rPr lang="es-AR" sz="3200" b="1" dirty="0">
                <a:solidFill>
                  <a:srgbClr val="FF0000"/>
                </a:solidFill>
              </a:rPr>
              <a:t> 16000000000 </a:t>
            </a:r>
            <a:r>
              <a:rPr lang="es-AR" sz="3200" b="1" dirty="0" err="1">
                <a:solidFill>
                  <a:srgbClr val="FF0000"/>
                </a:solidFill>
              </a:rPr>
              <a:t>float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op</a:t>
            </a:r>
            <a:r>
              <a:rPr lang="es-AR" sz="3200" b="1" dirty="0">
                <a:solidFill>
                  <a:srgbClr val="FF0000"/>
                </a:solidFill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969" y="1603266"/>
            <a:ext cx="8181975" cy="3486150"/>
          </a:xfrm>
          <a:prstGeom prst="rect">
            <a:avLst/>
          </a:prstGeom>
        </p:spPr>
      </p:pic>
      <p:sp>
        <p:nvSpPr>
          <p:cNvPr id="7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41028944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"/>
          <p:cNvSpPr txBox="1">
            <a:spLocks/>
          </p:cNvSpPr>
          <p:nvPr/>
        </p:nvSpPr>
        <p:spPr>
          <a:xfrm>
            <a:off x="827203" y="1063605"/>
            <a:ext cx="10118501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stride</a:t>
            </a:r>
            <a:endParaRPr lang="es-AR" sz="3200" b="1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1380" y="1717452"/>
            <a:ext cx="1050215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Regula los pasos en que avanza la </a:t>
            </a:r>
            <a:r>
              <a:rPr lang="es-AR" sz="2400" dirty="0" err="1">
                <a:solidFill>
                  <a:schemeClr val="bg1"/>
                </a:solidFill>
              </a:rPr>
              <a:t>convolución</a:t>
            </a:r>
            <a:r>
              <a:rPr lang="es-AR" sz="2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 como hacer un </a:t>
            </a:r>
            <a:r>
              <a:rPr lang="es-AR" sz="2400" dirty="0" err="1">
                <a:solidFill>
                  <a:schemeClr val="bg1"/>
                </a:solidFill>
              </a:rPr>
              <a:t>downsampling</a:t>
            </a:r>
            <a:r>
              <a:rPr lang="es-AR" sz="2400" dirty="0">
                <a:solidFill>
                  <a:schemeClr val="bg1"/>
                </a:solidFill>
              </a:rPr>
              <a:t> de la salida.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765" y="3868429"/>
            <a:ext cx="8497382" cy="2528433"/>
          </a:xfrm>
          <a:prstGeom prst="rect">
            <a:avLst/>
          </a:prstGeom>
        </p:spPr>
      </p:pic>
      <p:sp>
        <p:nvSpPr>
          <p:cNvPr id="9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CONVOLUCIÓN</a:t>
            </a:r>
          </a:p>
        </p:txBody>
      </p:sp>
    </p:spTree>
    <p:extLst>
      <p:ext uri="{BB962C8B-B14F-4D97-AF65-F5344CB8AC3E}">
        <p14:creationId xmlns:p14="http://schemas.microsoft.com/office/powerpoint/2010/main" val="11628875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ACTIVACIÓN/DETECCIÓN</a:t>
            </a:r>
          </a:p>
        </p:txBody>
      </p:sp>
      <p:sp>
        <p:nvSpPr>
          <p:cNvPr id="7" name="Rectangle 6"/>
          <p:cNvSpPr/>
          <p:nvPr/>
        </p:nvSpPr>
        <p:spPr>
          <a:xfrm>
            <a:off x="801380" y="1717452"/>
            <a:ext cx="585699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 una capa NO LINEAL como las ya conocidas.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Relación entrada/salida 1/1.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No se optimizan pesos sinápticos.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7464" y="721989"/>
            <a:ext cx="3212006" cy="581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154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4286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</a:t>
            </a:r>
          </a:p>
          <a:p>
            <a:pPr algn="ctr"/>
            <a:r>
              <a:rPr lang="es-AR" sz="2400" dirty="0">
                <a:solidFill>
                  <a:schemeClr val="bg1"/>
                </a:solidFill>
              </a:rPr>
              <a:t>(POOLING = </a:t>
            </a:r>
            <a:r>
              <a:rPr lang="es-AR" sz="2400" dirty="0" err="1">
                <a:solidFill>
                  <a:schemeClr val="bg1"/>
                </a:solidFill>
              </a:rPr>
              <a:t>grouping</a:t>
            </a:r>
            <a:r>
              <a:rPr lang="es-AR" sz="2400" dirty="0">
                <a:solidFill>
                  <a:schemeClr val="bg1"/>
                </a:solidFill>
              </a:rPr>
              <a:t> of </a:t>
            </a:r>
            <a:r>
              <a:rPr lang="es-AR" sz="2400" dirty="0" err="1">
                <a:solidFill>
                  <a:schemeClr val="bg1"/>
                </a:solidFill>
              </a:rPr>
              <a:t>assets</a:t>
            </a:r>
            <a:r>
              <a:rPr lang="es-AR" sz="24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Rectangle 3"/>
          <p:cNvSpPr/>
          <p:nvPr/>
        </p:nvSpPr>
        <p:spPr>
          <a:xfrm>
            <a:off x="844923" y="1498511"/>
            <a:ext cx="1050215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Es similar a la CONV (tiene </a:t>
            </a:r>
            <a:r>
              <a:rPr lang="es-AR" sz="2400" dirty="0" err="1">
                <a:solidFill>
                  <a:schemeClr val="bg1"/>
                </a:solidFill>
              </a:rPr>
              <a:t>size</a:t>
            </a:r>
            <a:r>
              <a:rPr lang="es-AR" sz="2400" dirty="0">
                <a:solidFill>
                  <a:schemeClr val="bg1"/>
                </a:solidFill>
              </a:rPr>
              <a:t> y </a:t>
            </a:r>
            <a:r>
              <a:rPr lang="es-AR" sz="2400" dirty="0" err="1">
                <a:solidFill>
                  <a:schemeClr val="bg1"/>
                </a:solidFill>
              </a:rPr>
              <a:t>stride</a:t>
            </a:r>
            <a:r>
              <a:rPr lang="es-AR" sz="2400" dirty="0">
                <a:solidFill>
                  <a:schemeClr val="bg1"/>
                </a:solidFill>
              </a:rPr>
              <a:t>), pero aplica un operador matemático específico en lugar de un KERNEL.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Se busca una reducción de dimensiones de la entrada con operadores que permitan detectar </a:t>
            </a:r>
            <a:r>
              <a:rPr lang="es-AR" sz="2400" dirty="0" err="1">
                <a:solidFill>
                  <a:schemeClr val="bg1"/>
                </a:solidFill>
              </a:rPr>
              <a:t>features</a:t>
            </a:r>
            <a:r>
              <a:rPr lang="es-AR" sz="2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Como salida, da un valor característico de todos los </a:t>
            </a:r>
            <a:r>
              <a:rPr lang="es-AR" sz="2400" dirty="0" err="1">
                <a:solidFill>
                  <a:schemeClr val="bg1"/>
                </a:solidFill>
              </a:rPr>
              <a:t>features</a:t>
            </a:r>
            <a:r>
              <a:rPr lang="es-AR" sz="2400" dirty="0">
                <a:solidFill>
                  <a:schemeClr val="bg1"/>
                </a:solidFill>
              </a:rPr>
              <a:t> de entrada de la entrada.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rgbClr val="FF0000"/>
                </a:solidFill>
              </a:rPr>
              <a:t>No se optimizan pesos sinápticos </a:t>
            </a:r>
            <a:r>
              <a:rPr lang="es-AR" sz="2400" dirty="0">
                <a:solidFill>
                  <a:schemeClr val="bg1"/>
                </a:solidFill>
              </a:rPr>
              <a:t>(solo tiene </a:t>
            </a:r>
            <a:r>
              <a:rPr lang="es-AR" sz="2400" dirty="0" err="1">
                <a:solidFill>
                  <a:schemeClr val="bg1"/>
                </a:solidFill>
              </a:rPr>
              <a:t>hiper</a:t>
            </a:r>
            <a:r>
              <a:rPr lang="es-AR" sz="2400" dirty="0">
                <a:solidFill>
                  <a:schemeClr val="bg1"/>
                </a:solidFill>
              </a:rPr>
              <a:t>-parámetros)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627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76" y="836681"/>
            <a:ext cx="6874154" cy="498816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22997" y="6222322"/>
            <a:ext cx="78861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https://iq.opengenus.org/pooling-layers/</a:t>
            </a:r>
          </a:p>
        </p:txBody>
      </p:sp>
    </p:spTree>
    <p:extLst>
      <p:ext uri="{BB962C8B-B14F-4D97-AF65-F5344CB8AC3E}">
        <p14:creationId xmlns:p14="http://schemas.microsoft.com/office/powerpoint/2010/main" val="36476914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801381" y="1498511"/>
                <a:ext cx="10502153" cy="423289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>
                    <a:solidFill>
                      <a:schemeClr val="bg1"/>
                    </a:solidFill>
                  </a:rPr>
                  <a:t>Max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pooling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de todos, dame el máximo (¿está el </a:t>
                </a:r>
                <a:r>
                  <a:rPr lang="es-AR" sz="2400" dirty="0" err="1">
                    <a:solidFill>
                      <a:schemeClr val="bg1"/>
                    </a:solidFill>
                    <a:sym typeface="Wingdings" panose="05000000000000000000" pitchFamily="2" charset="2"/>
                  </a:rPr>
                  <a:t>feature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acá?)</a:t>
                </a: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err="1">
                    <a:solidFill>
                      <a:schemeClr val="bg1"/>
                    </a:solidFill>
                  </a:rPr>
                  <a:t>Average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pooling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de todos, dame el promedio (¿qué </a:t>
                </a:r>
                <a:r>
                  <a:rPr lang="es-AR" sz="2400" dirty="0" err="1">
                    <a:solidFill>
                      <a:schemeClr val="bg1"/>
                    </a:solidFill>
                    <a:sym typeface="Wingdings" panose="05000000000000000000" pitchFamily="2" charset="2"/>
                  </a:rPr>
                  <a:t>prob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de encontrar el </a:t>
                </a:r>
                <a:r>
                  <a:rPr lang="es-AR" sz="2400" dirty="0" err="1">
                    <a:solidFill>
                      <a:schemeClr val="bg1"/>
                    </a:solidFill>
                    <a:sym typeface="Wingdings" panose="05000000000000000000" pitchFamily="2" charset="2"/>
                  </a:rPr>
                  <a:t>feature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tengo?)</a:t>
                </a: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err="1">
                    <a:solidFill>
                      <a:schemeClr val="bg1"/>
                    </a:solidFill>
                  </a:rPr>
                  <a:t>Power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Average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pooling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 norma </a:t>
                </a:r>
                <a:r>
                  <a:rPr lang="es-AR" sz="24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p</a:t>
                </a:r>
                <a:r>
                  <a:rPr lang="es-AR" sz="24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 de un vector. </a:t>
                </a:r>
                <a14:m>
                  <m:oMath xmlns:m="http://schemas.openxmlformats.org/officeDocument/2006/math">
                    <m:r>
                      <a:rPr lang="es-AR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𝑓</m:t>
                    </m:r>
                    <m:d>
                      <m:dPr>
                        <m:ctrlP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𝑋</m:t>
                        </m:r>
                      </m:e>
                    </m:d>
                    <m:r>
                      <a:rPr lang="es-AR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ad>
                      <m:radPr>
                        <m:ctrlP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radPr>
                      <m:deg>
                        <m:r>
                          <m:rPr>
                            <m:brk m:alnAt="7"/>
                          </m:rPr>
                          <a:rPr lang="es-AR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𝑝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s-AR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s-AR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s-AR" sz="24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AR" sz="24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s-AR" sz="24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  <m:sup>
                                <m:r>
                                  <a:rPr lang="es-AR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s-AR" sz="2400" dirty="0">
                  <a:solidFill>
                    <a:schemeClr val="bg1"/>
                  </a:solidFill>
                </a:endParaRPr>
              </a:p>
              <a:p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 err="1">
                    <a:solidFill>
                      <a:schemeClr val="bg1"/>
                    </a:solidFill>
                  </a:rPr>
                  <a:t>Adaptive</a:t>
                </a:r>
                <a:r>
                  <a:rPr lang="es-AR" sz="2400" b="1" dirty="0">
                    <a:solidFill>
                      <a:schemeClr val="bg1"/>
                    </a:solidFill>
                  </a:rPr>
                  <a:t> …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pooling</a:t>
                </a:r>
                <a:endParaRPr lang="es-AR" sz="2400" b="1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AR" sz="24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AR" sz="2400" b="1" dirty="0">
                    <a:solidFill>
                      <a:schemeClr val="bg1"/>
                    </a:solidFill>
                  </a:rPr>
                  <a:t>Global, </a:t>
                </a:r>
                <a:r>
                  <a:rPr lang="es-AR" sz="2400" b="1" dirty="0" err="1">
                    <a:solidFill>
                      <a:schemeClr val="bg1"/>
                    </a:solidFill>
                  </a:rPr>
                  <a:t>fractional</a:t>
                </a:r>
                <a:endParaRPr lang="es-AR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381" y="1498511"/>
                <a:ext cx="10502153" cy="4232890"/>
              </a:xfrm>
              <a:prstGeom prst="rect">
                <a:avLst/>
              </a:prstGeom>
              <a:blipFill>
                <a:blip r:embed="rId2"/>
                <a:stretch>
                  <a:fillRect l="-754" b="-2450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/>
          <p:cNvSpPr/>
          <p:nvPr/>
        </p:nvSpPr>
        <p:spPr>
          <a:xfrm>
            <a:off x="1961943" y="952488"/>
            <a:ext cx="84176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i="1" dirty="0">
                <a:solidFill>
                  <a:schemeClr val="bg1"/>
                </a:solidFill>
              </a:rPr>
              <a:t>“…operadores que permitan detectar </a:t>
            </a:r>
            <a:r>
              <a:rPr lang="es-AR" sz="2800" i="1" dirty="0" err="1">
                <a:solidFill>
                  <a:schemeClr val="bg1"/>
                </a:solidFill>
              </a:rPr>
              <a:t>features</a:t>
            </a:r>
            <a:r>
              <a:rPr lang="es-AR" sz="2800" i="1" dirty="0">
                <a:solidFill>
                  <a:schemeClr val="bg1"/>
                </a:solidFill>
              </a:rPr>
              <a:t>.”</a:t>
            </a:r>
            <a:endParaRPr lang="es-AR" sz="2800" i="1" dirty="0"/>
          </a:p>
        </p:txBody>
      </p:sp>
    </p:spTree>
    <p:extLst>
      <p:ext uri="{BB962C8B-B14F-4D97-AF65-F5344CB8AC3E}">
        <p14:creationId xmlns:p14="http://schemas.microsoft.com/office/powerpoint/2010/main" val="2397839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Rectangle 6"/>
          <p:cNvSpPr/>
          <p:nvPr/>
        </p:nvSpPr>
        <p:spPr>
          <a:xfrm>
            <a:off x="801381" y="1498511"/>
            <a:ext cx="1050215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chemeClr val="bg1"/>
                </a:solidFill>
              </a:rPr>
              <a:t>Reducción de dimensión (resumen estadístico de la entrada)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b="1" dirty="0" err="1">
                <a:solidFill>
                  <a:srgbClr val="FF0000"/>
                </a:solidFill>
              </a:rPr>
              <a:t>Translation</a:t>
            </a:r>
            <a:r>
              <a:rPr lang="es-AR" sz="2400" b="1" dirty="0">
                <a:solidFill>
                  <a:srgbClr val="FF0000"/>
                </a:solidFill>
              </a:rPr>
              <a:t> </a:t>
            </a:r>
            <a:r>
              <a:rPr lang="es-AR" sz="2400" b="1" dirty="0" err="1">
                <a:solidFill>
                  <a:srgbClr val="FF0000"/>
                </a:solidFill>
              </a:rPr>
              <a:t>invariant</a:t>
            </a:r>
            <a:r>
              <a:rPr lang="es-AR" sz="2400" b="1" dirty="0">
                <a:solidFill>
                  <a:srgbClr val="FF0000"/>
                </a:solidFill>
              </a:rPr>
              <a:t> </a:t>
            </a:r>
            <a:r>
              <a:rPr lang="es-AR" sz="2400" b="1" dirty="0">
                <a:solidFill>
                  <a:srgbClr val="FF0000"/>
                </a:solidFill>
                <a:sym typeface="Wingdings" panose="05000000000000000000" pitchFamily="2" charset="2"/>
              </a:rPr>
              <a:t> invariancia al desplazamiento.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b="1" dirty="0">
                <a:solidFill>
                  <a:schemeClr val="bg1"/>
                </a:solidFill>
                <a:sym typeface="Wingdings" panose="05000000000000000000" pitchFamily="2" charset="2"/>
              </a:rPr>
              <a:t>Permite lograr una detección que no depende de la posición (es invariante a la posición de dicho </a:t>
            </a:r>
            <a:r>
              <a:rPr lang="es-AR" sz="2400" b="1" dirty="0" err="1">
                <a:solidFill>
                  <a:schemeClr val="bg1"/>
                </a:solidFill>
                <a:sym typeface="Wingdings" panose="05000000000000000000" pitchFamily="2" charset="2"/>
              </a:rPr>
              <a:t>feature</a:t>
            </a:r>
            <a:r>
              <a:rPr lang="es-AR" sz="2400" b="1" dirty="0">
                <a:solidFill>
                  <a:schemeClr val="bg1"/>
                </a:solidFill>
                <a:sym typeface="Wingdings" panose="05000000000000000000" pitchFamily="2" charset="2"/>
              </a:rPr>
              <a:t>)</a:t>
            </a:r>
            <a:endParaRPr lang="es-AR" sz="2400" b="1" dirty="0">
              <a:solidFill>
                <a:schemeClr val="bg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¿Qué ventaja gano haciendo </a:t>
            </a:r>
            <a:r>
              <a:rPr lang="es-AR" sz="3200" b="1" dirty="0" err="1">
                <a:solidFill>
                  <a:srgbClr val="FF0000"/>
                </a:solidFill>
              </a:rPr>
              <a:t>pooling</a:t>
            </a:r>
            <a:r>
              <a:rPr lang="es-AR" sz="3200" b="1" dirty="0">
                <a:solidFill>
                  <a:srgbClr val="FF0000"/>
                </a:solidFill>
              </a:rPr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9" y="4518931"/>
            <a:ext cx="5124450" cy="2152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797" y="4518931"/>
            <a:ext cx="5481382" cy="215265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5589431" y="6091707"/>
            <a:ext cx="875763" cy="37348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angle 9"/>
          <p:cNvSpPr/>
          <p:nvPr/>
        </p:nvSpPr>
        <p:spPr>
          <a:xfrm>
            <a:off x="5503352" y="5595256"/>
            <a:ext cx="48545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dirty="0" err="1">
                <a:solidFill>
                  <a:schemeClr val="bg1"/>
                </a:solidFill>
              </a:rPr>
              <a:t>shift</a:t>
            </a:r>
            <a:r>
              <a:rPr lang="es-AR" sz="2400" dirty="0">
                <a:solidFill>
                  <a:schemeClr val="bg1"/>
                </a:solidFill>
              </a:rPr>
              <a:t> X</a:t>
            </a:r>
            <a:endParaRPr lang="es-A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0405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-174171" y="68108"/>
            <a:ext cx="12511314" cy="1085871"/>
          </a:xfrm>
        </p:spPr>
        <p:txBody>
          <a:bodyPr>
            <a:noAutofit/>
          </a:bodyPr>
          <a:lstStyle/>
          <a:p>
            <a:pPr algn="ctr"/>
            <a:r>
              <a:rPr lang="es-AR" sz="3200" dirty="0" err="1">
                <a:solidFill>
                  <a:schemeClr val="bg1"/>
                </a:solidFill>
              </a:rPr>
              <a:t>Convolutional</a:t>
            </a:r>
            <a:r>
              <a:rPr lang="es-AR" sz="3200" dirty="0">
                <a:solidFill>
                  <a:schemeClr val="bg1"/>
                </a:solidFill>
              </a:rPr>
              <a:t> Neural Network (CNN)</a:t>
            </a:r>
          </a:p>
        </p:txBody>
      </p:sp>
      <p:sp>
        <p:nvSpPr>
          <p:cNvPr id="4" name="Subtitle 1"/>
          <p:cNvSpPr txBox="1">
            <a:spLocks/>
          </p:cNvSpPr>
          <p:nvPr/>
        </p:nvSpPr>
        <p:spPr>
          <a:xfrm>
            <a:off x="723361" y="1153980"/>
            <a:ext cx="7956999" cy="546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AR" dirty="0">
                <a:solidFill>
                  <a:schemeClr val="bg1"/>
                </a:solidFill>
              </a:rPr>
              <a:t>Otros ejemplos de </a:t>
            </a:r>
            <a:r>
              <a:rPr lang="es-AR" dirty="0" err="1">
                <a:solidFill>
                  <a:schemeClr val="bg1"/>
                </a:solidFill>
              </a:rPr>
              <a:t>array</a:t>
            </a:r>
            <a:r>
              <a:rPr lang="es-AR" dirty="0">
                <a:solidFill>
                  <a:schemeClr val="bg1"/>
                </a:solidFill>
              </a:rPr>
              <a:t> 2d: espectrograma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72" y="1914592"/>
            <a:ext cx="4800600" cy="3724275"/>
          </a:xfrm>
          <a:prstGeom prst="rect">
            <a:avLst/>
          </a:prstGeom>
        </p:spPr>
      </p:pic>
      <p:sp>
        <p:nvSpPr>
          <p:cNvPr id="5" name="Subtitle 1"/>
          <p:cNvSpPr txBox="1">
            <a:spLocks/>
          </p:cNvSpPr>
          <p:nvPr/>
        </p:nvSpPr>
        <p:spPr>
          <a:xfrm>
            <a:off x="2228045" y="5911401"/>
            <a:ext cx="7225048" cy="75249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DEBE EXISTIR INFORMACIÓN CON RELACIÓN ESPACIAL EN LAS DIMENSIONES DEL ARRAY</a:t>
            </a:r>
          </a:p>
        </p:txBody>
      </p:sp>
    </p:spTree>
    <p:extLst>
      <p:ext uri="{BB962C8B-B14F-4D97-AF65-F5344CB8AC3E}">
        <p14:creationId xmlns:p14="http://schemas.microsoft.com/office/powerpoint/2010/main" val="1384178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Translational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invariance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181" y="2323163"/>
            <a:ext cx="8194331" cy="235065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27672" y="497794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AR" dirty="0"/>
              <a:t>https://kamathhrishi.github.io/MyWebsite/jekyll/update/2022/06/10/modelvsdataml.html</a:t>
            </a:r>
          </a:p>
        </p:txBody>
      </p:sp>
    </p:spTree>
    <p:extLst>
      <p:ext uri="{BB962C8B-B14F-4D97-AF65-F5344CB8AC3E}">
        <p14:creationId xmlns:p14="http://schemas.microsoft.com/office/powerpoint/2010/main" val="9134200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Translational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invariance</a:t>
            </a:r>
            <a:r>
              <a:rPr lang="es-AR" sz="3200" b="1" dirty="0">
                <a:solidFill>
                  <a:srgbClr val="FF0000"/>
                </a:solidFill>
              </a:rPr>
              <a:t>…. ¿?</a:t>
            </a:r>
          </a:p>
        </p:txBody>
      </p:sp>
      <p:sp>
        <p:nvSpPr>
          <p:cNvPr id="7" name="Rectangle 6"/>
          <p:cNvSpPr/>
          <p:nvPr/>
        </p:nvSpPr>
        <p:spPr>
          <a:xfrm>
            <a:off x="665913" y="2142520"/>
            <a:ext cx="1050215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Una cara tiene:</a:t>
            </a:r>
          </a:p>
          <a:p>
            <a:r>
              <a:rPr lang="es-AR" sz="2400" dirty="0">
                <a:solidFill>
                  <a:schemeClr val="bg1"/>
                </a:solidFill>
              </a:rPr>
              <a:t>	- 2 ojos</a:t>
            </a:r>
          </a:p>
          <a:p>
            <a:r>
              <a:rPr lang="es-AR" sz="2400" dirty="0">
                <a:solidFill>
                  <a:schemeClr val="bg1"/>
                </a:solidFill>
              </a:rPr>
              <a:t>	- 1 nariz</a:t>
            </a:r>
          </a:p>
          <a:p>
            <a:r>
              <a:rPr lang="es-AR" sz="2400" dirty="0">
                <a:solidFill>
                  <a:schemeClr val="bg1"/>
                </a:solidFill>
              </a:rPr>
              <a:t>	- 1 boca</a:t>
            </a:r>
          </a:p>
          <a:p>
            <a:r>
              <a:rPr lang="es-AR" sz="2400" dirty="0">
                <a:solidFill>
                  <a:schemeClr val="bg1"/>
                </a:solidFill>
              </a:rPr>
              <a:t>	- 2 orejas</a:t>
            </a:r>
          </a:p>
          <a:p>
            <a:r>
              <a:rPr lang="es-AR" sz="2400" dirty="0">
                <a:solidFill>
                  <a:schemeClr val="bg1"/>
                </a:solidFill>
              </a:rPr>
              <a:t>… ¿correcto?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sz="24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152" y="1789760"/>
            <a:ext cx="7272425" cy="445883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12737" y="6278185"/>
            <a:ext cx="110085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https://divsoni2012.medium.com/translation-invariance-in-convolutional-neural-networks-61d9b6fa03df</a:t>
            </a:r>
          </a:p>
        </p:txBody>
      </p:sp>
    </p:spTree>
    <p:extLst>
      <p:ext uri="{BB962C8B-B14F-4D97-AF65-F5344CB8AC3E}">
        <p14:creationId xmlns:p14="http://schemas.microsoft.com/office/powerpoint/2010/main" val="106567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199" y="1056649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rotational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invariance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655" y="1653123"/>
            <a:ext cx="7863451" cy="47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590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CAPA DE POOLING (</a:t>
            </a:r>
            <a:r>
              <a:rPr lang="es-AR" sz="3200" dirty="0" err="1">
                <a:solidFill>
                  <a:schemeClr val="bg1"/>
                </a:solidFill>
              </a:rPr>
              <a:t>grouping</a:t>
            </a:r>
            <a:r>
              <a:rPr lang="es-AR" sz="3200" dirty="0">
                <a:solidFill>
                  <a:schemeClr val="bg1"/>
                </a:solidFill>
              </a:rPr>
              <a:t> of </a:t>
            </a:r>
            <a:r>
              <a:rPr lang="es-AR" sz="3200" dirty="0" err="1">
                <a:solidFill>
                  <a:schemeClr val="bg1"/>
                </a:solidFill>
              </a:rPr>
              <a:t>assets</a:t>
            </a:r>
            <a:r>
              <a:rPr lang="es-A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-203200" y="885267"/>
            <a:ext cx="12240378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 err="1">
                <a:solidFill>
                  <a:srgbClr val="FF0000"/>
                </a:solidFill>
              </a:rPr>
              <a:t>rotational</a:t>
            </a:r>
            <a:r>
              <a:rPr lang="es-AR" sz="3200" b="1" dirty="0">
                <a:solidFill>
                  <a:srgbClr val="FF0000"/>
                </a:solidFill>
              </a:rPr>
              <a:t>/</a:t>
            </a:r>
            <a:r>
              <a:rPr lang="es-AR" sz="3200" b="1" dirty="0" err="1">
                <a:solidFill>
                  <a:srgbClr val="FF0000"/>
                </a:solidFill>
              </a:rPr>
              <a:t>translational</a:t>
            </a:r>
            <a:r>
              <a:rPr lang="es-AR" sz="3200" b="1" dirty="0">
                <a:solidFill>
                  <a:srgbClr val="FF0000"/>
                </a:solidFill>
              </a:rPr>
              <a:t>/</a:t>
            </a:r>
            <a:r>
              <a:rPr lang="es-AR" sz="3200" b="1" dirty="0" err="1">
                <a:solidFill>
                  <a:srgbClr val="FF0000"/>
                </a:solidFill>
              </a:rPr>
              <a:t>scale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INvariance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or</a:t>
            </a:r>
            <a:r>
              <a:rPr lang="es-AR" sz="3200" b="1" dirty="0">
                <a:solidFill>
                  <a:srgbClr val="FF0000"/>
                </a:solidFill>
              </a:rPr>
              <a:t> </a:t>
            </a:r>
            <a:r>
              <a:rPr lang="es-AR" sz="3200" b="1" dirty="0" err="1">
                <a:solidFill>
                  <a:srgbClr val="FF0000"/>
                </a:solidFill>
              </a:rPr>
              <a:t>EQUIvariance</a:t>
            </a:r>
            <a:endParaRPr lang="es-AR" sz="3200" b="1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002" y="1498511"/>
            <a:ext cx="6143975" cy="501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013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RESUMEN MODULO DE CNN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22374" b="12241"/>
          <a:stretch/>
        </p:blipFill>
        <p:spPr>
          <a:xfrm>
            <a:off x="339757" y="1407539"/>
            <a:ext cx="4396864" cy="5200756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0742006"/>
              </p:ext>
            </p:extLst>
          </p:nvPr>
        </p:nvGraphicFramePr>
        <p:xfrm>
          <a:off x="5156659" y="991673"/>
          <a:ext cx="6695584" cy="53100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77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77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8338">
                <a:tc>
                  <a:txBody>
                    <a:bodyPr/>
                    <a:lstStyle/>
                    <a:p>
                      <a:r>
                        <a:rPr lang="es-AR" sz="2400" dirty="0"/>
                        <a:t>Hiper</a:t>
                      </a:r>
                      <a:r>
                        <a:rPr lang="es-AR" sz="2400" baseline="0" dirty="0"/>
                        <a:t> parámetros </a:t>
                      </a:r>
                    </a:p>
                    <a:p>
                      <a:r>
                        <a:rPr lang="es-AR" sz="2400" baseline="0" dirty="0"/>
                        <a:t>(se eligen)</a:t>
                      </a:r>
                      <a:endParaRPr lang="es-A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2400" dirty="0" err="1"/>
                        <a:t>Parametros</a:t>
                      </a:r>
                      <a:r>
                        <a:rPr lang="es-AR" sz="2400" dirty="0"/>
                        <a:t> </a:t>
                      </a:r>
                    </a:p>
                    <a:p>
                      <a:r>
                        <a:rPr lang="es-AR" sz="2400" dirty="0"/>
                        <a:t>(se entrenan)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6316">
                <a:tc>
                  <a:txBody>
                    <a:bodyPr/>
                    <a:lstStyle/>
                    <a:p>
                      <a:r>
                        <a:rPr lang="es-AR" sz="2400" dirty="0" err="1"/>
                        <a:t>Pooling</a:t>
                      </a:r>
                      <a:r>
                        <a:rPr lang="es-AR" sz="2400" dirty="0"/>
                        <a:t> </a:t>
                      </a:r>
                      <a:r>
                        <a:rPr lang="es-AR" sz="2400" dirty="0" err="1"/>
                        <a:t>func</a:t>
                      </a:r>
                      <a:endParaRPr lang="es-AR" sz="2400" dirty="0"/>
                    </a:p>
                    <a:p>
                      <a:r>
                        <a:rPr lang="es-AR" sz="2400" dirty="0" err="1"/>
                        <a:t>Kernel</a:t>
                      </a:r>
                      <a:r>
                        <a:rPr lang="es-AR" sz="2400" baseline="0" dirty="0"/>
                        <a:t> </a:t>
                      </a:r>
                      <a:r>
                        <a:rPr lang="es-AR" sz="2400" baseline="0" dirty="0" err="1"/>
                        <a:t>size</a:t>
                      </a:r>
                      <a:endParaRPr lang="es-AR" sz="2400" baseline="0" dirty="0"/>
                    </a:p>
                    <a:p>
                      <a:r>
                        <a:rPr lang="es-AR" sz="2400" baseline="0" dirty="0" err="1"/>
                        <a:t>stride</a:t>
                      </a:r>
                      <a:endParaRPr lang="es-A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2400" dirty="0"/>
                        <a:t>ninguno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6316">
                <a:tc>
                  <a:txBody>
                    <a:bodyPr/>
                    <a:lstStyle/>
                    <a:p>
                      <a:r>
                        <a:rPr lang="es-AR" sz="2400" dirty="0" err="1"/>
                        <a:t>Function</a:t>
                      </a:r>
                      <a:endParaRPr lang="es-AR" sz="2400" dirty="0"/>
                    </a:p>
                    <a:p>
                      <a:r>
                        <a:rPr lang="es-AR" sz="2400" dirty="0" err="1"/>
                        <a:t>Function</a:t>
                      </a:r>
                      <a:r>
                        <a:rPr lang="es-AR" sz="2400" baseline="0" dirty="0"/>
                        <a:t> </a:t>
                      </a:r>
                      <a:r>
                        <a:rPr lang="es-AR" sz="2400" baseline="0" dirty="0" err="1"/>
                        <a:t>param</a:t>
                      </a:r>
                      <a:endParaRPr lang="es-A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2400" dirty="0"/>
                        <a:t>ninguno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66316">
                <a:tc>
                  <a:txBody>
                    <a:bodyPr/>
                    <a:lstStyle/>
                    <a:p>
                      <a:r>
                        <a:rPr lang="es-AR" sz="2400" dirty="0" err="1"/>
                        <a:t>Nro</a:t>
                      </a:r>
                      <a:r>
                        <a:rPr lang="es-AR" sz="2400" dirty="0"/>
                        <a:t> </a:t>
                      </a:r>
                      <a:r>
                        <a:rPr lang="es-AR" sz="2400" dirty="0" err="1"/>
                        <a:t>kernel</a:t>
                      </a:r>
                      <a:r>
                        <a:rPr lang="es-AR" sz="2400" dirty="0"/>
                        <a:t> (CH </a:t>
                      </a:r>
                      <a:r>
                        <a:rPr lang="es-AR" sz="2400" dirty="0" err="1"/>
                        <a:t>out</a:t>
                      </a:r>
                      <a:r>
                        <a:rPr lang="es-AR" sz="2400" dirty="0"/>
                        <a:t>)</a:t>
                      </a:r>
                    </a:p>
                    <a:p>
                      <a:r>
                        <a:rPr lang="es-AR" sz="2400" dirty="0" err="1"/>
                        <a:t>Kernel</a:t>
                      </a:r>
                      <a:r>
                        <a:rPr lang="es-AR" sz="2400" baseline="0" dirty="0"/>
                        <a:t> </a:t>
                      </a:r>
                      <a:r>
                        <a:rPr lang="es-AR" sz="2400" baseline="0" dirty="0" err="1"/>
                        <a:t>size</a:t>
                      </a:r>
                      <a:endParaRPr lang="es-AR" sz="2400" baseline="0" dirty="0"/>
                    </a:p>
                    <a:p>
                      <a:r>
                        <a:rPr lang="es-AR" sz="2400" baseline="0" dirty="0" err="1"/>
                        <a:t>Padding</a:t>
                      </a:r>
                      <a:endParaRPr lang="es-AR" sz="2400" baseline="0" dirty="0"/>
                    </a:p>
                    <a:p>
                      <a:r>
                        <a:rPr lang="es-AR" sz="2400" baseline="0" dirty="0" err="1"/>
                        <a:t>Stride</a:t>
                      </a:r>
                      <a:endParaRPr lang="es-A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2400" dirty="0" err="1"/>
                        <a:t>Nro</a:t>
                      </a:r>
                      <a:r>
                        <a:rPr lang="es-AR" sz="2400" dirty="0"/>
                        <a:t> </a:t>
                      </a:r>
                      <a:r>
                        <a:rPr lang="es-AR" sz="2400" dirty="0" err="1"/>
                        <a:t>kernel</a:t>
                      </a:r>
                      <a:r>
                        <a:rPr lang="es-AR" sz="2400" dirty="0"/>
                        <a:t> * (</a:t>
                      </a:r>
                      <a:r>
                        <a:rPr lang="es-AR" sz="2400" dirty="0" err="1"/>
                        <a:t>kernel</a:t>
                      </a:r>
                      <a:r>
                        <a:rPr lang="es-AR" sz="2400" baseline="0" dirty="0"/>
                        <a:t> </a:t>
                      </a:r>
                      <a:r>
                        <a:rPr lang="es-AR" sz="2400" baseline="0" dirty="0" err="1"/>
                        <a:t>size</a:t>
                      </a:r>
                      <a:r>
                        <a:rPr lang="es-AR" sz="2400" baseline="0" dirty="0"/>
                        <a:t>**2 * CH input +1)</a:t>
                      </a:r>
                      <a:endParaRPr lang="es-AR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59488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98" y="3580328"/>
            <a:ext cx="5546114" cy="3085026"/>
          </a:xfrm>
          <a:prstGeom prst="rect">
            <a:avLst/>
          </a:prstGeom>
        </p:spPr>
      </p:pic>
      <p:sp>
        <p:nvSpPr>
          <p:cNvPr id="5" name="Subtitle 1"/>
          <p:cNvSpPr txBox="1">
            <a:spLocks/>
          </p:cNvSpPr>
          <p:nvPr/>
        </p:nvSpPr>
        <p:spPr>
          <a:xfrm>
            <a:off x="2390090" y="978794"/>
            <a:ext cx="7310976" cy="21378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Unos minutos de descanso…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 err="1">
                <a:solidFill>
                  <a:srgbClr val="FF0000"/>
                </a:solidFill>
              </a:rPr>
              <a:t>coffee</a:t>
            </a:r>
            <a:r>
              <a:rPr lang="es-AR" sz="3200" b="1" dirty="0">
                <a:solidFill>
                  <a:srgbClr val="FF0000"/>
                </a:solidFill>
              </a:rPr>
              <a:t> / mate / pizza break</a:t>
            </a:r>
          </a:p>
        </p:txBody>
      </p:sp>
      <p:sp>
        <p:nvSpPr>
          <p:cNvPr id="2" name="Rectangle 1"/>
          <p:cNvSpPr/>
          <p:nvPr/>
        </p:nvSpPr>
        <p:spPr>
          <a:xfrm>
            <a:off x="6881557" y="4821592"/>
            <a:ext cx="4459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b="1" dirty="0">
                <a:solidFill>
                  <a:srgbClr val="FF0000"/>
                </a:solidFill>
              </a:rPr>
              <a:t>Luego… parte práctica 1</a:t>
            </a:r>
          </a:p>
        </p:txBody>
      </p:sp>
    </p:spTree>
    <p:extLst>
      <p:ext uri="{BB962C8B-B14F-4D97-AF65-F5344CB8AC3E}">
        <p14:creationId xmlns:p14="http://schemas.microsoft.com/office/powerpoint/2010/main" val="27901337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/>
          <p:cNvSpPr txBox="1">
            <a:spLocks/>
          </p:cNvSpPr>
          <p:nvPr/>
        </p:nvSpPr>
        <p:spPr>
          <a:xfrm>
            <a:off x="3227217" y="1258754"/>
            <a:ext cx="5753514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…back-</a:t>
            </a:r>
            <a:r>
              <a:rPr lang="es-AR" sz="3200" b="1" dirty="0" err="1">
                <a:solidFill>
                  <a:srgbClr val="FF0000"/>
                </a:solidFill>
              </a:rPr>
              <a:t>propagation</a:t>
            </a:r>
            <a:r>
              <a:rPr lang="es-AR" sz="3200" b="1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8" name="Subtitle 1"/>
          <p:cNvSpPr txBox="1">
            <a:spLocks/>
          </p:cNvSpPr>
          <p:nvPr/>
        </p:nvSpPr>
        <p:spPr>
          <a:xfrm>
            <a:off x="3227217" y="507711"/>
            <a:ext cx="5753514" cy="441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Y ahora….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217" y="2159528"/>
            <a:ext cx="5466209" cy="419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855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1"/>
          <p:cNvSpPr txBox="1">
            <a:spLocks/>
          </p:cNvSpPr>
          <p:nvPr/>
        </p:nvSpPr>
        <p:spPr>
          <a:xfrm>
            <a:off x="2918124" y="692082"/>
            <a:ext cx="5753514" cy="5142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3200" b="1" dirty="0">
                <a:solidFill>
                  <a:srgbClr val="FF0000"/>
                </a:solidFill>
              </a:rPr>
              <a:t>Parte práctica 2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>
                <a:solidFill>
                  <a:srgbClr val="FF0000"/>
                </a:solidFill>
              </a:rPr>
              <a:t>Unos minutos de descanso…</a:t>
            </a:r>
          </a:p>
          <a:p>
            <a:endParaRPr lang="es-AR" sz="3200" b="1" dirty="0">
              <a:solidFill>
                <a:srgbClr val="FF0000"/>
              </a:solidFill>
            </a:endParaRPr>
          </a:p>
          <a:p>
            <a:r>
              <a:rPr lang="es-AR" sz="3200" b="1" dirty="0" err="1">
                <a:solidFill>
                  <a:srgbClr val="FF0000"/>
                </a:solidFill>
              </a:rPr>
              <a:t>coffee</a:t>
            </a:r>
            <a:r>
              <a:rPr lang="es-AR" sz="3200" b="1" dirty="0">
                <a:solidFill>
                  <a:srgbClr val="FF0000"/>
                </a:solidFill>
              </a:rPr>
              <a:t> / mate / pizza break</a:t>
            </a:r>
          </a:p>
          <a:p>
            <a:endParaRPr lang="es-AR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6061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¿Qué hay en los </a:t>
            </a:r>
            <a:r>
              <a:rPr lang="es-AR" sz="3200" dirty="0" err="1">
                <a:solidFill>
                  <a:schemeClr val="bg1"/>
                </a:solidFill>
              </a:rPr>
              <a:t>kernels</a:t>
            </a:r>
            <a:r>
              <a:rPr lang="es-AR" sz="3200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91" y="1155747"/>
            <a:ext cx="10937533" cy="514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009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>
                <a:solidFill>
                  <a:schemeClr val="bg1"/>
                </a:solidFill>
              </a:rPr>
              <a:t>¿Qué hay en los </a:t>
            </a:r>
            <a:r>
              <a:rPr lang="es-AR" sz="3200" dirty="0" err="1">
                <a:solidFill>
                  <a:schemeClr val="bg1"/>
                </a:solidFill>
              </a:rPr>
              <a:t>kernels</a:t>
            </a:r>
            <a:r>
              <a:rPr lang="es-AR" sz="3200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906" y="750539"/>
            <a:ext cx="9279332" cy="53383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203199" y="6210530"/>
            <a:ext cx="125595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/>
              <a:t>Example of features that the filters in a convolution layer look for at different levels in a network. The deeper into the network (higher level), the more complex the features are. Source: (F.-F. Li &amp; </a:t>
            </a:r>
            <a:r>
              <a:rPr lang="en-US" sz="1600" b="1" dirty="0" err="1"/>
              <a:t>Karpathy</a:t>
            </a:r>
            <a:r>
              <a:rPr lang="en-US" sz="1600" b="1" dirty="0"/>
              <a:t>, 2015).</a:t>
            </a:r>
          </a:p>
        </p:txBody>
      </p:sp>
    </p:spTree>
    <p:extLst>
      <p:ext uri="{BB962C8B-B14F-4D97-AF65-F5344CB8AC3E}">
        <p14:creationId xmlns:p14="http://schemas.microsoft.com/office/powerpoint/2010/main" val="1836439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"/>
          <p:cNvSpPr txBox="1">
            <a:spLocks/>
          </p:cNvSpPr>
          <p:nvPr/>
        </p:nvSpPr>
        <p:spPr>
          <a:xfrm>
            <a:off x="281851" y="3001041"/>
            <a:ext cx="2679060" cy="467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AR" dirty="0" err="1">
                <a:solidFill>
                  <a:schemeClr val="bg1"/>
                </a:solidFill>
              </a:rPr>
              <a:t>Conv</a:t>
            </a:r>
            <a:r>
              <a:rPr lang="es-AR" dirty="0">
                <a:solidFill>
                  <a:schemeClr val="bg1"/>
                </a:solidFill>
              </a:rPr>
              <a:t>. continua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2960910" y="2573091"/>
                <a:ext cx="7068461" cy="10219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grow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s-AR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  <m:d>
                            <m:dPr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s-AR" sz="2800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0910" y="2573091"/>
                <a:ext cx="7068461" cy="102194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3048000" y="4271878"/>
                <a:ext cx="6981371" cy="12671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s-AR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</m:e>
                      </m:nary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AR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4271878"/>
                <a:ext cx="6981371" cy="126714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Subtitle 1"/>
          <p:cNvSpPr txBox="1">
            <a:spLocks/>
          </p:cNvSpPr>
          <p:nvPr/>
        </p:nvSpPr>
        <p:spPr>
          <a:xfrm>
            <a:off x="775333" y="1106625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Su nombre “CONVOLUCIONALES” provienen de que en su interior realizan operaciones de </a:t>
            </a:r>
            <a:r>
              <a:rPr lang="es-AR" dirty="0" err="1">
                <a:solidFill>
                  <a:schemeClr val="bg1"/>
                </a:solidFill>
              </a:rPr>
              <a:t>convolución</a:t>
            </a:r>
            <a:r>
              <a:rPr lang="es-AR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281851" y="4680907"/>
            <a:ext cx="2679060" cy="467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AR" dirty="0" err="1">
                <a:solidFill>
                  <a:schemeClr val="bg1"/>
                </a:solidFill>
              </a:rPr>
              <a:t>Conv</a:t>
            </a:r>
            <a:r>
              <a:rPr lang="es-AR" dirty="0">
                <a:solidFill>
                  <a:schemeClr val="bg1"/>
                </a:solidFill>
              </a:rPr>
              <a:t>. discreta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20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75333" y="1106626"/>
            <a:ext cx="10612295" cy="489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 err="1">
                <a:solidFill>
                  <a:schemeClr val="bg1"/>
                </a:solidFill>
              </a:rPr>
              <a:t>Convolución</a:t>
            </a:r>
            <a:r>
              <a:rPr lang="es-AR" dirty="0">
                <a:solidFill>
                  <a:schemeClr val="bg1"/>
                </a:solidFill>
              </a:rPr>
              <a:t> (ejemplo gráfico 1d)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10" name="Subtitle 1"/>
          <p:cNvSpPr txBox="1">
            <a:spLocks/>
          </p:cNvSpPr>
          <p:nvPr/>
        </p:nvSpPr>
        <p:spPr>
          <a:xfrm>
            <a:off x="775333" y="6193883"/>
            <a:ext cx="10612295" cy="489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b="1" dirty="0" err="1">
                <a:solidFill>
                  <a:schemeClr val="bg1"/>
                </a:solidFill>
              </a:rPr>
              <a:t>Conv</a:t>
            </a:r>
            <a:r>
              <a:rPr lang="es-AR" b="1" dirty="0">
                <a:solidFill>
                  <a:schemeClr val="bg1"/>
                </a:solidFill>
              </a:rPr>
              <a:t>. está ampliamente usado en el análisis de señales y sistemas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955" y="1659393"/>
            <a:ext cx="9163050" cy="40290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39661" y="5792525"/>
            <a:ext cx="77316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http://amber.feld.cvut.cz/vyu/eo2/english/lectures.htm</a:t>
            </a:r>
          </a:p>
        </p:txBody>
      </p:sp>
    </p:spTree>
    <p:extLst>
      <p:ext uri="{BB962C8B-B14F-4D97-AF65-F5344CB8AC3E}">
        <p14:creationId xmlns:p14="http://schemas.microsoft.com/office/powerpoint/2010/main" val="328482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75333" y="1106625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CONVOLUCION 2d – INPUT – KERNEL – OUTPUT - LIMITES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341390" y="2192496"/>
                <a:ext cx="8770285" cy="14885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</m:fName>
                                    <m: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s-AR" sz="28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1390" y="2192496"/>
                <a:ext cx="8770285" cy="148854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341390" y="4431136"/>
                <a:ext cx="8883586" cy="14885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r>
                                <a:rPr lang="es-A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</m:fName>
                                    <m: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func>
                                </m:e>
                              </m:d>
                              <m:r>
                                <a:rPr lang="es-A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s-AR" sz="28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1390" y="4431136"/>
                <a:ext cx="8883586" cy="148854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4375724" y="3969471"/>
            <a:ext cx="34115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PROP. CONMUTATIVA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F5EB1DC-C0A0-91E6-8AC2-7A44D64A7BFA}"/>
              </a:ext>
            </a:extLst>
          </p:cNvPr>
          <p:cNvSpPr txBox="1"/>
          <p:nvPr/>
        </p:nvSpPr>
        <p:spPr>
          <a:xfrm>
            <a:off x="159658" y="6088962"/>
            <a:ext cx="120323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3200" dirty="0">
                <a:solidFill>
                  <a:srgbClr val="FF0000"/>
                </a:solidFill>
              </a:rPr>
              <a:t>El </a:t>
            </a:r>
            <a:r>
              <a:rPr lang="es-AR" sz="3200" dirty="0" err="1">
                <a:solidFill>
                  <a:srgbClr val="FF0000"/>
                </a:solidFill>
              </a:rPr>
              <a:t>kernel</a:t>
            </a:r>
            <a:r>
              <a:rPr lang="es-AR" sz="3200" dirty="0">
                <a:solidFill>
                  <a:srgbClr val="FF0000"/>
                </a:solidFill>
              </a:rPr>
              <a:t> es entrenado por la red (son sus parámetros o pesos sinápticos)</a:t>
            </a:r>
          </a:p>
        </p:txBody>
      </p:sp>
    </p:spTree>
    <p:extLst>
      <p:ext uri="{BB962C8B-B14F-4D97-AF65-F5344CB8AC3E}">
        <p14:creationId xmlns:p14="http://schemas.microsoft.com/office/powerpoint/2010/main" val="151140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775333" y="1106625"/>
            <a:ext cx="10612295" cy="1085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FLIPPED CONVOLUTION </a:t>
            </a:r>
            <a:r>
              <a:rPr lang="es-AR" dirty="0" err="1">
                <a:solidFill>
                  <a:schemeClr val="bg1"/>
                </a:solidFill>
              </a:rPr>
              <a:t>or</a:t>
            </a:r>
            <a:r>
              <a:rPr lang="es-AR" dirty="0">
                <a:solidFill>
                  <a:schemeClr val="bg1"/>
                </a:solidFill>
              </a:rPr>
              <a:t> CROSS-CORRELATION</a:t>
            </a: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174171" y="68108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384933" y="1845643"/>
                <a:ext cx="8770286" cy="14885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A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⨂</m:t>
                      </m:r>
                      <m:r>
                        <a:rPr lang="es-A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begChr m:val="["/>
                          <m:endChr m:val="]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ⅈ</m:t>
                          </m:r>
                          <m:r>
                            <a:rPr lang="es-AR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AR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s-A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A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r>
                                <a:rPr lang="es-A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s-AR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s-AR" sz="28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AR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  <m:r>
                                <a:rPr lang="es-AR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AR" sz="2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</m:fName>
                                    <m:e>
                                      <m:r>
                                        <a:rPr lang="es-AR" sz="2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func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s-AR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4933" y="1845643"/>
                <a:ext cx="8770286" cy="148854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Arrow Connector 3"/>
          <p:cNvCxnSpPr/>
          <p:nvPr/>
        </p:nvCxnSpPr>
        <p:spPr>
          <a:xfrm flipV="1">
            <a:off x="7170057" y="3038885"/>
            <a:ext cx="1" cy="1083172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8149773" y="3038884"/>
            <a:ext cx="7256" cy="1083173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62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/>
          <p:cNvSpPr txBox="1">
            <a:spLocks/>
          </p:cNvSpPr>
          <p:nvPr/>
        </p:nvSpPr>
        <p:spPr>
          <a:xfrm>
            <a:off x="384313" y="2425789"/>
            <a:ext cx="5170272" cy="2623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>
                <a:solidFill>
                  <a:schemeClr val="bg1"/>
                </a:solidFill>
              </a:rPr>
              <a:t>Convolución (ejemplo gráfico 2d)</a:t>
            </a:r>
          </a:p>
          <a:p>
            <a:endParaRPr lang="es-AR" dirty="0">
              <a:solidFill>
                <a:schemeClr val="bg1"/>
              </a:solidFill>
            </a:endParaRPr>
          </a:p>
          <a:p>
            <a:r>
              <a:rPr lang="es-AR" dirty="0">
                <a:solidFill>
                  <a:schemeClr val="bg1"/>
                </a:solidFill>
              </a:rPr>
              <a:t>El </a:t>
            </a:r>
            <a:r>
              <a:rPr lang="es-AR" dirty="0" err="1">
                <a:solidFill>
                  <a:schemeClr val="bg1"/>
                </a:solidFill>
              </a:rPr>
              <a:t>kernel</a:t>
            </a:r>
            <a:r>
              <a:rPr lang="es-AR" dirty="0">
                <a:solidFill>
                  <a:schemeClr val="bg1"/>
                </a:solidFill>
              </a:rPr>
              <a:t> suele tener dimensión impar para definir bien su centro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585" y="643621"/>
            <a:ext cx="6143929" cy="605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35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/>
          <p:cNvSpPr txBox="1">
            <a:spLocks/>
          </p:cNvSpPr>
          <p:nvPr/>
        </p:nvSpPr>
        <p:spPr>
          <a:xfrm>
            <a:off x="-203199" y="69876"/>
            <a:ext cx="12511314" cy="1085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>
                <a:solidFill>
                  <a:schemeClr val="bg1"/>
                </a:solidFill>
              </a:rPr>
              <a:t>Convolutional Neural Network (CNN)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3" name="Subtitle 1">
            <a:extLst>
              <a:ext uri="{FF2B5EF4-FFF2-40B4-BE49-F238E27FC236}">
                <a16:creationId xmlns:a16="http://schemas.microsoft.com/office/drawing/2014/main" id="{A52409D7-F7E2-BD19-9AFF-507D3A765164}"/>
              </a:ext>
            </a:extLst>
          </p:cNvPr>
          <p:cNvSpPr txBox="1">
            <a:spLocks/>
          </p:cNvSpPr>
          <p:nvPr/>
        </p:nvSpPr>
        <p:spPr>
          <a:xfrm>
            <a:off x="663926" y="1856791"/>
            <a:ext cx="4140878" cy="3144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sz="2800" dirty="0">
                <a:solidFill>
                  <a:schemeClr val="bg1"/>
                </a:solidFill>
              </a:rPr>
              <a:t>¿Si hay 3 canales?</a:t>
            </a:r>
          </a:p>
          <a:p>
            <a:endParaRPr lang="es-AR" sz="2800" dirty="0">
              <a:solidFill>
                <a:schemeClr val="bg1"/>
              </a:solidFill>
            </a:endParaRPr>
          </a:p>
          <a:p>
            <a:r>
              <a:rPr lang="es-AR" sz="2800" dirty="0">
                <a:solidFill>
                  <a:schemeClr val="bg1"/>
                </a:solidFill>
              </a:rPr>
              <a:t>Se aplica 1 </a:t>
            </a:r>
            <a:r>
              <a:rPr lang="es-AR" sz="2800" dirty="0" err="1">
                <a:solidFill>
                  <a:schemeClr val="bg1"/>
                </a:solidFill>
              </a:rPr>
              <a:t>kernel</a:t>
            </a:r>
            <a:r>
              <a:rPr lang="es-AR" sz="2800" dirty="0">
                <a:solidFill>
                  <a:schemeClr val="bg1"/>
                </a:solidFill>
              </a:rPr>
              <a:t> x canal y se suma todo</a:t>
            </a:r>
          </a:p>
          <a:p>
            <a:endParaRPr lang="es-AR" sz="2800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E18C59C-C8F3-58D0-2312-B4B286BE1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928" y="710395"/>
            <a:ext cx="6255027" cy="530617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60E6110-C9DB-D21A-8C6C-3D54D15194BB}"/>
              </a:ext>
            </a:extLst>
          </p:cNvPr>
          <p:cNvSpPr txBox="1"/>
          <p:nvPr/>
        </p:nvSpPr>
        <p:spPr>
          <a:xfrm>
            <a:off x="114993" y="6120325"/>
            <a:ext cx="62550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https://medium.com/apache-mxnet/multi-channel-convolutions-explained-with-ms-excel-9bbf8eb77108</a:t>
            </a:r>
          </a:p>
        </p:txBody>
      </p:sp>
    </p:spTree>
    <p:extLst>
      <p:ext uri="{BB962C8B-B14F-4D97-AF65-F5344CB8AC3E}">
        <p14:creationId xmlns:p14="http://schemas.microsoft.com/office/powerpoint/2010/main" val="7316293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7404</TotalTime>
  <Words>1443</Words>
  <Application>Microsoft Office PowerPoint</Application>
  <PresentationFormat>Panorámica</PresentationFormat>
  <Paragraphs>341</Paragraphs>
  <Slides>39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39</vt:i4>
      </vt:variant>
    </vt:vector>
  </HeadingPairs>
  <TitlesOfParts>
    <vt:vector size="44" baseType="lpstr">
      <vt:lpstr>Arial</vt:lpstr>
      <vt:lpstr>Cambria Math</vt:lpstr>
      <vt:lpstr>Times New Roman</vt:lpstr>
      <vt:lpstr>Tw Cen MT</vt:lpstr>
      <vt:lpstr>Circuit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Marcos</dc:creator>
  <cp:lastModifiedBy>Marcos Maillot</cp:lastModifiedBy>
  <cp:revision>108</cp:revision>
  <dcterms:created xsi:type="dcterms:W3CDTF">2021-10-29T16:05:42Z</dcterms:created>
  <dcterms:modified xsi:type="dcterms:W3CDTF">2023-09-22T14:16:40Z</dcterms:modified>
</cp:coreProperties>
</file>

<file path=docProps/thumbnail.jpeg>
</file>